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316" r:id="rId4"/>
    <p:sldId id="292" r:id="rId5"/>
    <p:sldId id="313" r:id="rId6"/>
    <p:sldId id="314" r:id="rId7"/>
    <p:sldId id="259" r:id="rId8"/>
    <p:sldId id="260" r:id="rId9"/>
    <p:sldId id="261" r:id="rId10"/>
    <p:sldId id="263" r:id="rId11"/>
    <p:sldId id="262" r:id="rId12"/>
    <p:sldId id="31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9" r:id="rId25"/>
    <p:sldId id="284" r:id="rId26"/>
    <p:sldId id="305" r:id="rId27"/>
    <p:sldId id="278" r:id="rId28"/>
    <p:sldId id="281" r:id="rId29"/>
    <p:sldId id="282" r:id="rId30"/>
    <p:sldId id="306" r:id="rId31"/>
    <p:sldId id="307" r:id="rId32"/>
    <p:sldId id="308" r:id="rId33"/>
    <p:sldId id="290" r:id="rId34"/>
    <p:sldId id="310" r:id="rId35"/>
    <p:sldId id="311" r:id="rId36"/>
    <p:sldId id="312" r:id="rId37"/>
    <p:sldId id="317" r:id="rId38"/>
    <p:sldId id="293" r:id="rId39"/>
    <p:sldId id="300" r:id="rId40"/>
    <p:sldId id="301" r:id="rId41"/>
    <p:sldId id="303" r:id="rId42"/>
    <p:sldId id="318" r:id="rId43"/>
    <p:sldId id="296" r:id="rId44"/>
    <p:sldId id="297" r:id="rId45"/>
    <p:sldId id="298" r:id="rId46"/>
    <p:sldId id="299" r:id="rId47"/>
    <p:sldId id="309" r:id="rId48"/>
  </p:sldIdLst>
  <p:sldSz cx="12192000" cy="6858000"/>
  <p:notesSz cx="6858000" cy="9144000"/>
  <p:embeddedFontLs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BD"/>
    <a:srgbClr val="FFD9D9"/>
    <a:srgbClr val="FFCDCD"/>
    <a:srgbClr val="FFAFAF"/>
    <a:srgbClr val="FFE5E5"/>
    <a:srgbClr val="E6E6E6"/>
    <a:srgbClr val="5B9BD5"/>
    <a:srgbClr val="FFF8E5"/>
    <a:srgbClr val="595959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8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7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2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6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0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26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61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2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36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A876A-64E0-4CB0-8F22-D46A340AF9F0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5A1C0-6568-474E-A49A-AE3E47D5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2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gif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gif"/><Relationship Id="rId5" Type="http://schemas.openxmlformats.org/officeDocument/2006/relationships/image" Target="../media/image42.png"/><Relationship Id="rId15" Type="http://schemas.openxmlformats.org/officeDocument/2006/relationships/image" Target="../media/image52.gif"/><Relationship Id="rId10" Type="http://schemas.openxmlformats.org/officeDocument/2006/relationships/image" Target="../media/image47.gif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6019" y="1698248"/>
            <a:ext cx="7253307" cy="2945154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074493" y="2681298"/>
            <a:ext cx="6456361" cy="979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b="1" dirty="0" smtClean="0">
                <a:latin typeface="학교안심 둥근미소 TTF B" panose="02000703000000000000" pitchFamily="2" charset="-127"/>
                <a:ea typeface="학교안심 둥근미소 TTF B" panose="02000703000000000000" pitchFamily="2" charset="-127"/>
              </a:rPr>
              <a:t>Project JK</a:t>
            </a:r>
            <a:endParaRPr lang="ko-KR" altLang="en-US" sz="6600" b="1" dirty="0">
              <a:latin typeface="학교안심 둥근미소 TTF B" panose="02000703000000000000" pitchFamily="2" charset="-127"/>
              <a:ea typeface="학교안심 둥근미소 TTF B" panose="02000703000000000000" pitchFamily="2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488219" y="2509539"/>
            <a:ext cx="175490" cy="17175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B881C-2767-44C8-BDA2-2A6C8141DDA4}"/>
              </a:ext>
            </a:extLst>
          </p:cNvPr>
          <p:cNvSpPr txBox="1"/>
          <p:nvPr/>
        </p:nvSpPr>
        <p:spPr>
          <a:xfrm>
            <a:off x="5360911" y="3693611"/>
            <a:ext cx="18835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제작사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“1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조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”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- 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14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1443839" y="313271"/>
            <a:ext cx="2769720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  </a:t>
            </a:r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 </a:t>
            </a:r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스토리</a:t>
            </a:r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437025" y="1223159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한 줄 설명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1434314" y="1263027"/>
            <a:ext cx="576666" cy="29835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1722646" y="1223159"/>
            <a:ext cx="409712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가볍고 유쾌한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그러나 아이러니한 이야기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06716" y="1243093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8678" y="1868506"/>
            <a:ext cx="3905222" cy="4313219"/>
          </a:xfrm>
          <a:prstGeom prst="rect">
            <a:avLst/>
          </a:pr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914076" y="1868505"/>
            <a:ext cx="6926942" cy="4313219"/>
          </a:xfrm>
          <a:prstGeom prst="rect">
            <a:avLst/>
          </a:pr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1856234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핵심 키워드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7707221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방향성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34328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가벼운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020505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급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277202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반전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734328" y="316961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범죄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2020505" y="316961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노루목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142748" y="3169610"/>
            <a:ext cx="139115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정신나간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734328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사적제재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2020505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코믹함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3277202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블랙코미디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34328" y="44609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인칭 문체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2020505" y="44609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주인공 시점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3277202" y="44609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복수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734328" y="504655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여고생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2020505" y="504655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여자친구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3277202" y="504655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전차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자유형 64"/>
          <p:cNvSpPr/>
          <p:nvPr/>
        </p:nvSpPr>
        <p:spPr>
          <a:xfrm>
            <a:off x="5674226" y="601764"/>
            <a:ext cx="886691" cy="273501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 65"/>
          <p:cNvSpPr/>
          <p:nvPr/>
        </p:nvSpPr>
        <p:spPr>
          <a:xfrm>
            <a:off x="6567858" y="60176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 66"/>
          <p:cNvSpPr/>
          <p:nvPr/>
        </p:nvSpPr>
        <p:spPr>
          <a:xfrm>
            <a:off x="7461488" y="60176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8" name="자유형 67"/>
          <p:cNvSpPr/>
          <p:nvPr/>
        </p:nvSpPr>
        <p:spPr>
          <a:xfrm>
            <a:off x="8355120" y="601764"/>
            <a:ext cx="1122243" cy="319449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제목 1"/>
          <p:cNvSpPr txBox="1">
            <a:spLocks/>
          </p:cNvSpPr>
          <p:nvPr/>
        </p:nvSpPr>
        <p:spPr>
          <a:xfrm>
            <a:off x="5625724" y="67971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403D3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200" dirty="0">
              <a:solidFill>
                <a:srgbClr val="403D3D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0" name="제목 1"/>
          <p:cNvSpPr txBox="1">
            <a:spLocks/>
          </p:cNvSpPr>
          <p:nvPr/>
        </p:nvSpPr>
        <p:spPr>
          <a:xfrm>
            <a:off x="7350652" y="64475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1" name="제목 1"/>
          <p:cNvSpPr txBox="1">
            <a:spLocks/>
          </p:cNvSpPr>
          <p:nvPr/>
        </p:nvSpPr>
        <p:spPr>
          <a:xfrm>
            <a:off x="8240285" y="64691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제목 1"/>
          <p:cNvSpPr txBox="1">
            <a:spLocks/>
          </p:cNvSpPr>
          <p:nvPr/>
        </p:nvSpPr>
        <p:spPr>
          <a:xfrm>
            <a:off x="6450081" y="6375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3" name="제목 1"/>
          <p:cNvSpPr txBox="1">
            <a:spLocks/>
          </p:cNvSpPr>
          <p:nvPr/>
        </p:nvSpPr>
        <p:spPr>
          <a:xfrm>
            <a:off x="734328" y="550811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시장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63547" y="2463014"/>
            <a:ext cx="6471022" cy="312420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과장되고 우스꽝스러운 스토리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오토바이를 엮어 전차를 몰고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투창을 던지는 여고생이라는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급 코미디 영화같은 이야기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범죄와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사적제재에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대한 블랙 코미디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작은 범죄를 저질렀다는 이유만으로 처형하고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좀비로 부활시킨다는 우스꽝스러운 이야기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endParaRPr lang="en-US" altLang="ko-KR" sz="1400" dirty="0" smtClean="0">
              <a:latin typeface="G마켓 산스 Bold"/>
              <a:ea typeface="G마켓 산스 Medium" panose="02000000000000000000"/>
            </a:endParaRPr>
          </a:p>
          <a:p>
            <a:r>
              <a:rPr lang="en-US" altLang="ko-KR" dirty="0" smtClean="0">
                <a:latin typeface="G마켓 산스 Bold"/>
                <a:ea typeface="G마켓 산스 Medium" panose="02000000000000000000"/>
              </a:rPr>
              <a:t>1</a:t>
            </a:r>
            <a:r>
              <a:rPr lang="ko-KR" altLang="en-US" dirty="0" smtClean="0">
                <a:latin typeface="G마켓 산스 Bold"/>
                <a:ea typeface="G마켓 산스 Medium" panose="02000000000000000000"/>
              </a:rPr>
              <a:t>인칭 시점을 통한 서술의 함정</a:t>
            </a:r>
            <a:endParaRPr lang="ko-KR" altLang="en-US" dirty="0">
              <a:latin typeface="G마켓 산스 Bold"/>
              <a:ea typeface="G마켓 산스 Medium" panose="02000000000000000000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이야기는 시종일관 코믹하고 가볍지만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아주 평범한 사회 기준으로는 말이 안 되는 이야기라는 것을 암시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27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247563" y="5424454"/>
            <a:ext cx="11792037" cy="1260124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110523" y="3300884"/>
            <a:ext cx="1352472" cy="341751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11703" y="1356377"/>
            <a:ext cx="1352472" cy="341751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제목 1"/>
          <p:cNvSpPr txBox="1">
            <a:spLocks/>
          </p:cNvSpPr>
          <p:nvPr/>
        </p:nvSpPr>
        <p:spPr>
          <a:xfrm>
            <a:off x="1443839" y="313271"/>
            <a:ext cx="2769720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  </a:t>
            </a:r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 </a:t>
            </a:r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스토리</a:t>
            </a:r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5674226" y="601764"/>
            <a:ext cx="886691" cy="273501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6567858" y="60176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7461488" y="60176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8355120" y="601764"/>
            <a:ext cx="1122243" cy="319449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5625724" y="67971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403D3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200" dirty="0">
              <a:solidFill>
                <a:srgbClr val="403D3D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7350652" y="64475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제목 1"/>
          <p:cNvSpPr txBox="1">
            <a:spLocks/>
          </p:cNvSpPr>
          <p:nvPr/>
        </p:nvSpPr>
        <p:spPr>
          <a:xfrm>
            <a:off x="8240285" y="64691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6450081" y="6375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8" r="13806" b="9464"/>
          <a:stretch/>
        </p:blipFill>
        <p:spPr>
          <a:xfrm>
            <a:off x="521152" y="1368075"/>
            <a:ext cx="2096198" cy="48024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8455" r="20287" b="810"/>
          <a:stretch/>
        </p:blipFill>
        <p:spPr>
          <a:xfrm>
            <a:off x="3070831" y="1359902"/>
            <a:ext cx="2096591" cy="48206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 t="8856" r="32785"/>
          <a:stretch/>
        </p:blipFill>
        <p:spPr>
          <a:xfrm>
            <a:off x="5594800" y="1373086"/>
            <a:ext cx="2137582" cy="48346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512075" y="6170565"/>
            <a:ext cx="2105275" cy="3626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rtlCol="0" anchor="b">
            <a:noAutofit/>
          </a:bodyPr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 </a:t>
            </a:r>
            <a:r>
              <a:rPr lang="ko-KR" altLang="en-US" sz="1200" b="1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탕탕쾅쾅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57779" y="6180531"/>
            <a:ext cx="2109643" cy="3626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rtlCol="0" anchor="b">
            <a:noAutofit/>
          </a:bodyPr>
          <a:lstStyle/>
          <a:p>
            <a:pPr algn="ctr"/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</a:t>
            </a:r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기통의 요정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79757" y="6207747"/>
            <a:ext cx="2152625" cy="3626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rtlCol="0" anchor="b">
            <a:noAutofit/>
          </a:bodyPr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280913" y="3790416"/>
            <a:ext cx="3491869" cy="2038349"/>
          </a:xfrm>
          <a:custGeom>
            <a:avLst/>
            <a:gdLst>
              <a:gd name="connsiteX0" fmla="*/ 0 w 3491869"/>
              <a:gd name="connsiteY0" fmla="*/ 0 h 2038349"/>
              <a:gd name="connsiteX1" fmla="*/ 3491869 w 3491869"/>
              <a:gd name="connsiteY1" fmla="*/ 0 h 2038349"/>
              <a:gd name="connsiteX2" fmla="*/ 3491869 w 3491869"/>
              <a:gd name="connsiteY2" fmla="*/ 1562168 h 2038349"/>
              <a:gd name="connsiteX3" fmla="*/ 3013279 w 3491869"/>
              <a:gd name="connsiteY3" fmla="*/ 2038349 h 2038349"/>
              <a:gd name="connsiteX4" fmla="*/ 0 w 3491869"/>
              <a:gd name="connsiteY4" fmla="*/ 2038349 h 203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1869" h="2038349">
                <a:moveTo>
                  <a:pt x="0" y="0"/>
                </a:moveTo>
                <a:lnTo>
                  <a:pt x="3491869" y="0"/>
                </a:lnTo>
                <a:lnTo>
                  <a:pt x="3491869" y="1562168"/>
                </a:lnTo>
                <a:lnTo>
                  <a:pt x="3013279" y="2038349"/>
                </a:lnTo>
                <a:lnTo>
                  <a:pt x="0" y="2038349"/>
                </a:lnTo>
                <a:close/>
              </a:path>
            </a:pathLst>
          </a:custGeom>
          <a:solidFill>
            <a:srgbClr val="FFE5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그다지 평화롭지는 않아도 그럭저럭 살만한 도시인 노루목 시</a:t>
            </a:r>
            <a:r>
              <a:rPr lang="en-US" altLang="ko-KR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endParaRPr lang="en-US" altLang="ko-KR" sz="12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 </a:t>
            </a:r>
            <a:r>
              <a:rPr lang="ko-KR" altLang="en-US" sz="1200" b="1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탕탕쾅쾅은</a:t>
            </a:r>
            <a:r>
              <a:rPr lang="ko-KR" altLang="en-US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그런 노루목 시에서 살아가던 평범한 고등학생이었다</a:t>
            </a:r>
            <a:r>
              <a:rPr lang="en-US" altLang="ko-KR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endParaRPr lang="en-US" altLang="ko-KR" sz="12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그러나</a:t>
            </a:r>
            <a:r>
              <a:rPr lang="en-US" altLang="ko-KR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 시장의 폭정과 </a:t>
            </a:r>
            <a:r>
              <a:rPr lang="ko-KR" altLang="en-US" sz="1200" b="1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폭력단체의</a:t>
            </a:r>
            <a:r>
              <a:rPr lang="ko-KR" altLang="en-US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난립 탓에 일상이 무너지고</a:t>
            </a:r>
            <a:r>
              <a:rPr lang="en-US" altLang="ko-KR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그녀의 바이크 속에 잠자던 </a:t>
            </a:r>
            <a:r>
              <a:rPr lang="en-US" altLang="ko-KR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8</a:t>
            </a:r>
            <a:r>
              <a:rPr lang="ko-KR" altLang="en-US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기통의 요정과 만나며 도시를 정상화시킬 수 있는 힘을 얻게 되는데</a:t>
            </a:r>
            <a:r>
              <a:rPr lang="en-US" altLang="ko-KR" sz="12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…</a:t>
            </a:r>
            <a:endParaRPr lang="ko-KR" altLang="en-US" sz="12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4" name="제목 1"/>
          <p:cNvSpPr txBox="1">
            <a:spLocks/>
          </p:cNvSpPr>
          <p:nvPr/>
        </p:nvSpPr>
        <p:spPr>
          <a:xfrm>
            <a:off x="8027254" y="3302646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프롤로그</a:t>
            </a:r>
            <a:endParaRPr lang="ko-KR" altLang="en-US" sz="16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8005777" y="1359902"/>
            <a:ext cx="1500683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스토리 특징</a:t>
            </a:r>
            <a:endParaRPr lang="ko-KR" altLang="en-US" sz="16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8452902" y="1937974"/>
            <a:ext cx="914400" cy="9144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9237139" y="1937974"/>
            <a:ext cx="914400" cy="9144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10026848" y="1937974"/>
            <a:ext cx="914400" cy="9144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8159760" y="2226061"/>
            <a:ext cx="1500683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</a:t>
            </a:r>
            <a:r>
              <a:rPr lang="ko-KR" altLang="en-US" sz="16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급</a:t>
            </a:r>
            <a:endParaRPr lang="ko-KR" altLang="en-US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8943997" y="2226061"/>
            <a:ext cx="1500683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여고생</a:t>
            </a:r>
            <a:endParaRPr lang="ko-KR" altLang="en-US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9733706" y="2225437"/>
            <a:ext cx="1500683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범죄</a:t>
            </a:r>
            <a:endParaRPr lang="ko-KR" altLang="en-US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772257" y="1957605"/>
            <a:ext cx="914400" cy="9144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10474787" y="2224813"/>
            <a:ext cx="1500683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폭력</a:t>
            </a:r>
            <a:endParaRPr lang="ko-KR" altLang="en-US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5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0" y="2600696"/>
            <a:ext cx="12192000" cy="4267200"/>
          </a:xfrm>
          <a:prstGeom prst="rect">
            <a:avLst/>
          </a:prstGeom>
          <a:solidFill>
            <a:srgbClr val="FFBD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316" y="2815848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Project JK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0092" y="3202419"/>
            <a:ext cx="11684048" cy="3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3721853" y="4180409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플레이 상세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221687" y="4045052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 계획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1394275" y="540666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394274" y="56419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1279439" y="5879732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4175119" y="455613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060285" y="479431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6926518" y="554966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926518" y="5797851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6811683" y="6046038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UX_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포지션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9663319" y="4430578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BM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9645160" y="4654408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DLC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9530326" y="4896732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4085376" y="5028846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인게임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예시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9548485" y="514749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팝업스토어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6931764" y="5301477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1394275" y="516994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자유형 68"/>
          <p:cNvSpPr/>
          <p:nvPr/>
        </p:nvSpPr>
        <p:spPr>
          <a:xfrm rot="10800000">
            <a:off x="240092" y="3644480"/>
            <a:ext cx="11588866" cy="2649744"/>
          </a:xfrm>
          <a:custGeom>
            <a:avLst/>
            <a:gdLst>
              <a:gd name="connsiteX0" fmla="*/ 4379822 w 11588866"/>
              <a:gd name="connsiteY0" fmla="*/ 1864775 h 1864775"/>
              <a:gd name="connsiteX1" fmla="*/ 2982543 w 11588866"/>
              <a:gd name="connsiteY1" fmla="*/ 998898 h 1864775"/>
              <a:gd name="connsiteX2" fmla="*/ 2979039 w 11588866"/>
              <a:gd name="connsiteY2" fmla="*/ 998898 h 1864775"/>
              <a:gd name="connsiteX3" fmla="*/ 1626266 w 11588866"/>
              <a:gd name="connsiteY3" fmla="*/ 160601 h 1864775"/>
              <a:gd name="connsiteX4" fmla="*/ 273492 w 11588866"/>
              <a:gd name="connsiteY4" fmla="*/ 998897 h 1864775"/>
              <a:gd name="connsiteX5" fmla="*/ 0 w 11588866"/>
              <a:gd name="connsiteY5" fmla="*/ 998897 h 1864775"/>
              <a:gd name="connsiteX6" fmla="*/ 259165 w 11588866"/>
              <a:gd name="connsiteY6" fmla="*/ 838296 h 1864775"/>
              <a:gd name="connsiteX7" fmla="*/ 259609 w 11588866"/>
              <a:gd name="connsiteY7" fmla="*/ 838296 h 1864775"/>
              <a:gd name="connsiteX8" fmla="*/ 1612383 w 11588866"/>
              <a:gd name="connsiteY8" fmla="*/ 0 h 1864775"/>
              <a:gd name="connsiteX9" fmla="*/ 2965156 w 11588866"/>
              <a:gd name="connsiteY9" fmla="*/ 838297 h 1864775"/>
              <a:gd name="connsiteX10" fmla="*/ 2968660 w 11588866"/>
              <a:gd name="connsiteY10" fmla="*/ 838297 h 1864775"/>
              <a:gd name="connsiteX11" fmla="*/ 4365939 w 11588866"/>
              <a:gd name="connsiteY11" fmla="*/ 1704174 h 1864775"/>
              <a:gd name="connsiteX12" fmla="*/ 6087385 w 11588866"/>
              <a:gd name="connsiteY12" fmla="*/ 637415 h 1864775"/>
              <a:gd name="connsiteX13" fmla="*/ 6071376 w 11588866"/>
              <a:gd name="connsiteY13" fmla="*/ 637415 h 1864775"/>
              <a:gd name="connsiteX14" fmla="*/ 7099981 w 11588866"/>
              <a:gd name="connsiteY14" fmla="*/ 0 h 1864775"/>
              <a:gd name="connsiteX15" fmla="*/ 8452754 w 11588866"/>
              <a:gd name="connsiteY15" fmla="*/ 838297 h 1864775"/>
              <a:gd name="connsiteX16" fmla="*/ 8456258 w 11588866"/>
              <a:gd name="connsiteY16" fmla="*/ 838297 h 1864775"/>
              <a:gd name="connsiteX17" fmla="*/ 9853536 w 11588866"/>
              <a:gd name="connsiteY17" fmla="*/ 1704173 h 1864775"/>
              <a:gd name="connsiteX18" fmla="*/ 11315818 w 11588866"/>
              <a:gd name="connsiteY18" fmla="*/ 798015 h 1864775"/>
              <a:gd name="connsiteX19" fmla="*/ 11588866 w 11588866"/>
              <a:gd name="connsiteY19" fmla="*/ 798015 h 1864775"/>
              <a:gd name="connsiteX20" fmla="*/ 9867419 w 11588866"/>
              <a:gd name="connsiteY20" fmla="*/ 1864774 h 1864775"/>
              <a:gd name="connsiteX21" fmla="*/ 8470141 w 11588866"/>
              <a:gd name="connsiteY21" fmla="*/ 998898 h 1864775"/>
              <a:gd name="connsiteX22" fmla="*/ 8466637 w 11588866"/>
              <a:gd name="connsiteY22" fmla="*/ 998898 h 1864775"/>
              <a:gd name="connsiteX23" fmla="*/ 7113864 w 11588866"/>
              <a:gd name="connsiteY23" fmla="*/ 160601 h 1864775"/>
              <a:gd name="connsiteX24" fmla="*/ 6085259 w 11588866"/>
              <a:gd name="connsiteY24" fmla="*/ 798016 h 1864775"/>
              <a:gd name="connsiteX25" fmla="*/ 6101268 w 11588866"/>
              <a:gd name="connsiteY25" fmla="*/ 798016 h 186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88866" h="1864775">
                <a:moveTo>
                  <a:pt x="4379822" y="1864775"/>
                </a:moveTo>
                <a:lnTo>
                  <a:pt x="2982543" y="998898"/>
                </a:lnTo>
                <a:lnTo>
                  <a:pt x="2979039" y="998898"/>
                </a:lnTo>
                <a:lnTo>
                  <a:pt x="1626266" y="160601"/>
                </a:lnTo>
                <a:lnTo>
                  <a:pt x="273492" y="998897"/>
                </a:lnTo>
                <a:lnTo>
                  <a:pt x="0" y="998897"/>
                </a:lnTo>
                <a:lnTo>
                  <a:pt x="259165" y="838296"/>
                </a:lnTo>
                <a:lnTo>
                  <a:pt x="259609" y="838296"/>
                </a:lnTo>
                <a:lnTo>
                  <a:pt x="1612383" y="0"/>
                </a:lnTo>
                <a:lnTo>
                  <a:pt x="2965156" y="838297"/>
                </a:lnTo>
                <a:lnTo>
                  <a:pt x="2968660" y="838297"/>
                </a:lnTo>
                <a:lnTo>
                  <a:pt x="4365939" y="1704174"/>
                </a:lnTo>
                <a:lnTo>
                  <a:pt x="6087385" y="637415"/>
                </a:lnTo>
                <a:lnTo>
                  <a:pt x="6071376" y="637415"/>
                </a:lnTo>
                <a:lnTo>
                  <a:pt x="7099981" y="0"/>
                </a:lnTo>
                <a:lnTo>
                  <a:pt x="8452754" y="838297"/>
                </a:lnTo>
                <a:lnTo>
                  <a:pt x="8456258" y="838297"/>
                </a:lnTo>
                <a:lnTo>
                  <a:pt x="9853536" y="1704173"/>
                </a:lnTo>
                <a:lnTo>
                  <a:pt x="11315818" y="798015"/>
                </a:lnTo>
                <a:lnTo>
                  <a:pt x="11588866" y="798015"/>
                </a:lnTo>
                <a:lnTo>
                  <a:pt x="9867419" y="1864774"/>
                </a:lnTo>
                <a:lnTo>
                  <a:pt x="8470141" y="998898"/>
                </a:lnTo>
                <a:lnTo>
                  <a:pt x="8466637" y="998898"/>
                </a:lnTo>
                <a:lnTo>
                  <a:pt x="7113864" y="160601"/>
                </a:lnTo>
                <a:lnTo>
                  <a:pt x="6085259" y="798016"/>
                </a:lnTo>
                <a:lnTo>
                  <a:pt x="6101268" y="798016"/>
                </a:lnTo>
                <a:close/>
              </a:path>
            </a:pathLst>
          </a:cu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52644" y="4804326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게임 소개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490133" y="4890453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컨텐츠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플로우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0" y="-9896"/>
            <a:ext cx="12192000" cy="2600695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 rot="10800000">
            <a:off x="232802" y="3637712"/>
            <a:ext cx="4487480" cy="2648506"/>
          </a:xfrm>
          <a:custGeom>
            <a:avLst/>
            <a:gdLst>
              <a:gd name="connsiteX0" fmla="*/ 2766033 w 4487480"/>
              <a:gd name="connsiteY0" fmla="*/ 2648506 h 2648506"/>
              <a:gd name="connsiteX1" fmla="*/ 1368755 w 4487480"/>
              <a:gd name="connsiteY1" fmla="*/ 1418143 h 2648506"/>
              <a:gd name="connsiteX2" fmla="*/ 1365251 w 4487480"/>
              <a:gd name="connsiteY2" fmla="*/ 1418143 h 2648506"/>
              <a:gd name="connsiteX3" fmla="*/ 12478 w 4487480"/>
              <a:gd name="connsiteY3" fmla="*/ 226968 h 2648506"/>
              <a:gd name="connsiteX4" fmla="*/ 0 w 4487480"/>
              <a:gd name="connsiteY4" fmla="*/ 237956 h 2648506"/>
              <a:gd name="connsiteX5" fmla="*/ 0 w 4487480"/>
              <a:gd name="connsiteY5" fmla="*/ 0 h 2648506"/>
              <a:gd name="connsiteX6" fmla="*/ 1351368 w 4487480"/>
              <a:gd name="connsiteY6" fmla="*/ 1189938 h 2648506"/>
              <a:gd name="connsiteX7" fmla="*/ 1354872 w 4487480"/>
              <a:gd name="connsiteY7" fmla="*/ 1189938 h 2648506"/>
              <a:gd name="connsiteX8" fmla="*/ 2752150 w 4487480"/>
              <a:gd name="connsiteY8" fmla="*/ 2420300 h 2648506"/>
              <a:gd name="connsiteX9" fmla="*/ 4214432 w 4487480"/>
              <a:gd name="connsiteY9" fmla="*/ 1132699 h 2648506"/>
              <a:gd name="connsiteX10" fmla="*/ 4487480 w 4487480"/>
              <a:gd name="connsiteY10" fmla="*/ 1132699 h 264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87480" h="2648506">
                <a:moveTo>
                  <a:pt x="2766033" y="2648506"/>
                </a:moveTo>
                <a:lnTo>
                  <a:pt x="1368755" y="1418143"/>
                </a:lnTo>
                <a:lnTo>
                  <a:pt x="1365251" y="1418143"/>
                </a:lnTo>
                <a:lnTo>
                  <a:pt x="12478" y="226968"/>
                </a:lnTo>
                <a:lnTo>
                  <a:pt x="0" y="237956"/>
                </a:lnTo>
                <a:lnTo>
                  <a:pt x="0" y="0"/>
                </a:lnTo>
                <a:lnTo>
                  <a:pt x="1351368" y="1189938"/>
                </a:lnTo>
                <a:lnTo>
                  <a:pt x="1354872" y="1189938"/>
                </a:lnTo>
                <a:lnTo>
                  <a:pt x="2752150" y="2420300"/>
                </a:lnTo>
                <a:lnTo>
                  <a:pt x="4214432" y="1132699"/>
                </a:lnTo>
                <a:lnTo>
                  <a:pt x="4487480" y="1132699"/>
                </a:lnTo>
                <a:close/>
              </a:path>
            </a:pathLst>
          </a:custGeom>
          <a:solidFill>
            <a:srgbClr val="FFAF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6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5"/>
            <a:ext cx="1122243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348638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42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rgbClr val="42404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70396" y="1068728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낮 컨텐츠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1567901" y="1108596"/>
            <a:ext cx="576666" cy="29835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1732171" y="1068728"/>
            <a:ext cx="409712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밤</a:t>
            </a:r>
            <a:r>
              <a:rPr lang="en-US" altLang="ko-KR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전투</a:t>
            </a:r>
            <a:r>
              <a:rPr lang="en-US" altLang="ko-KR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를 위한 정보 및 아이템 구매 등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6241" y="108866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1856234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키워드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7707221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방향성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34328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밝은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020505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사무실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277202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시청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734328" y="316961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민원실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2020505" y="316961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구매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3142748" y="3169610"/>
            <a:ext cx="139115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커스터마이징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734328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2020505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무기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제목 1"/>
          <p:cNvSpPr txBox="1">
            <a:spLocks/>
          </p:cNvSpPr>
          <p:nvPr/>
        </p:nvSpPr>
        <p:spPr>
          <a:xfrm>
            <a:off x="3277202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장비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734328" y="44609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628678" y="1868506"/>
            <a:ext cx="3905222" cy="4313219"/>
          </a:xfrm>
          <a:custGeom>
            <a:avLst/>
            <a:gdLst>
              <a:gd name="connsiteX0" fmla="*/ 0 w 3905222"/>
              <a:gd name="connsiteY0" fmla="*/ 0 h 4313219"/>
              <a:gd name="connsiteX1" fmla="*/ 3905222 w 3905222"/>
              <a:gd name="connsiteY1" fmla="*/ 0 h 4313219"/>
              <a:gd name="connsiteX2" fmla="*/ 3905222 w 3905222"/>
              <a:gd name="connsiteY2" fmla="*/ 3372156 h 4313219"/>
              <a:gd name="connsiteX3" fmla="*/ 2964158 w 3905222"/>
              <a:gd name="connsiteY3" fmla="*/ 4313219 h 4313219"/>
              <a:gd name="connsiteX4" fmla="*/ 0 w 3905222"/>
              <a:gd name="connsiteY4" fmla="*/ 4313219 h 431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22" h="4313219">
                <a:moveTo>
                  <a:pt x="0" y="0"/>
                </a:moveTo>
                <a:lnTo>
                  <a:pt x="3905222" y="0"/>
                </a:lnTo>
                <a:lnTo>
                  <a:pt x="3905222" y="3372156"/>
                </a:lnTo>
                <a:lnTo>
                  <a:pt x="2964158" y="4313219"/>
                </a:lnTo>
                <a:lnTo>
                  <a:pt x="0" y="4313219"/>
                </a:lnTo>
                <a:close/>
              </a:path>
            </a:pathLst>
          </a:cu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4914076" y="1868505"/>
            <a:ext cx="6926942" cy="4313219"/>
          </a:xfrm>
          <a:custGeom>
            <a:avLst/>
            <a:gdLst>
              <a:gd name="connsiteX0" fmla="*/ 0 w 6926942"/>
              <a:gd name="connsiteY0" fmla="*/ 0 h 4313219"/>
              <a:gd name="connsiteX1" fmla="*/ 6926942 w 6926942"/>
              <a:gd name="connsiteY1" fmla="*/ 0 h 4313219"/>
              <a:gd name="connsiteX2" fmla="*/ 6926942 w 6926942"/>
              <a:gd name="connsiteY2" fmla="*/ 3438588 h 4313219"/>
              <a:gd name="connsiteX3" fmla="*/ 6052311 w 6926942"/>
              <a:gd name="connsiteY3" fmla="*/ 4313219 h 4313219"/>
              <a:gd name="connsiteX4" fmla="*/ 0 w 6926942"/>
              <a:gd name="connsiteY4" fmla="*/ 4313219 h 431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6942" h="4313219">
                <a:moveTo>
                  <a:pt x="0" y="0"/>
                </a:moveTo>
                <a:lnTo>
                  <a:pt x="6926942" y="0"/>
                </a:lnTo>
                <a:lnTo>
                  <a:pt x="6926942" y="3438588"/>
                </a:lnTo>
                <a:lnTo>
                  <a:pt x="6052311" y="4313219"/>
                </a:lnTo>
                <a:lnTo>
                  <a:pt x="0" y="4313219"/>
                </a:lnTo>
                <a:close/>
              </a:path>
            </a:pathLst>
          </a:cu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1856234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핵심 키워드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7707221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방향성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4" name="제목 1"/>
          <p:cNvSpPr txBox="1">
            <a:spLocks/>
          </p:cNvSpPr>
          <p:nvPr/>
        </p:nvSpPr>
        <p:spPr>
          <a:xfrm>
            <a:off x="734328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시청 </a:t>
            </a:r>
          </a:p>
        </p:txBody>
      </p:sp>
      <p:sp>
        <p:nvSpPr>
          <p:cNvPr id="85" name="제목 1"/>
          <p:cNvSpPr txBox="1">
            <a:spLocks/>
          </p:cNvSpPr>
          <p:nvPr/>
        </p:nvSpPr>
        <p:spPr>
          <a:xfrm>
            <a:off x="2020505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밝은 분위기</a:t>
            </a:r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3277202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실내</a:t>
            </a:r>
          </a:p>
        </p:txBody>
      </p:sp>
      <p:sp>
        <p:nvSpPr>
          <p:cNvPr id="87" name="제목 1"/>
          <p:cNvSpPr txBox="1">
            <a:spLocks/>
          </p:cNvSpPr>
          <p:nvPr/>
        </p:nvSpPr>
        <p:spPr>
          <a:xfrm>
            <a:off x="734328" y="316961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부산스러움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2020505" y="316961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민원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퀘스트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9" name="제목 1"/>
          <p:cNvSpPr txBox="1">
            <a:spLocks/>
          </p:cNvSpPr>
          <p:nvPr/>
        </p:nvSpPr>
        <p:spPr>
          <a:xfrm>
            <a:off x="3142748" y="3169610"/>
            <a:ext cx="139115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커스터마이징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0" name="제목 1"/>
          <p:cNvSpPr txBox="1">
            <a:spLocks/>
          </p:cNvSpPr>
          <p:nvPr/>
        </p:nvSpPr>
        <p:spPr>
          <a:xfrm>
            <a:off x="734328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상점</a:t>
            </a:r>
          </a:p>
        </p:txBody>
      </p:sp>
      <p:sp>
        <p:nvSpPr>
          <p:cNvPr id="91" name="제목 1"/>
          <p:cNvSpPr txBox="1">
            <a:spLocks/>
          </p:cNvSpPr>
          <p:nvPr/>
        </p:nvSpPr>
        <p:spPr>
          <a:xfrm>
            <a:off x="2020505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간단함</a:t>
            </a:r>
          </a:p>
        </p:txBody>
      </p:sp>
      <p:sp>
        <p:nvSpPr>
          <p:cNvPr id="92" name="제목 1"/>
          <p:cNvSpPr txBox="1">
            <a:spLocks/>
          </p:cNvSpPr>
          <p:nvPr/>
        </p:nvSpPr>
        <p:spPr>
          <a:xfrm>
            <a:off x="3277202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미니멀한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3" name="제목 1"/>
          <p:cNvSpPr txBox="1">
            <a:spLocks/>
          </p:cNvSpPr>
          <p:nvPr/>
        </p:nvSpPr>
        <p:spPr>
          <a:xfrm>
            <a:off x="734328" y="44609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현실감있는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263547" y="2463014"/>
            <a:ext cx="6175597" cy="29418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just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밝은 분위기의 시청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263547" y="2757194"/>
            <a:ext cx="6175597" cy="31519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밤과 대조되는 부산스러운 낮의 사무실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263547" y="3217783"/>
            <a:ext cx="6175597" cy="29418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비전투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컨텐츠 포함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263547" y="3511963"/>
            <a:ext cx="6175597" cy="31519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장소에서 간단하고 편리하게 전투 외의 일을 할 수 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263547" y="3972031"/>
            <a:ext cx="6175597" cy="29418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just"/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미니멀하지만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현실감 있는 구성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263547" y="4266211"/>
            <a:ext cx="6175597" cy="31519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시청의 인테리어를 차용해 최소한으로 구성한 디자인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rot="18900000">
            <a:off x="3123015" y="5099750"/>
            <a:ext cx="1361487" cy="703665"/>
          </a:xfrm>
          <a:prstGeom prst="triangle">
            <a:avLst>
              <a:gd name="adj" fmla="val 46537"/>
            </a:avLst>
          </a:prstGeom>
          <a:solidFill>
            <a:srgbClr val="FFCDCD"/>
          </a:solidFill>
          <a:ln w="1270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 rot="18900000">
            <a:off x="10580515" y="5165727"/>
            <a:ext cx="1205447" cy="655034"/>
          </a:xfrm>
          <a:prstGeom prst="triangle">
            <a:avLst>
              <a:gd name="adj" fmla="val 46537"/>
            </a:avLst>
          </a:prstGeom>
          <a:solidFill>
            <a:srgbClr val="FFCDCD"/>
          </a:solidFill>
          <a:ln w="1270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80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348638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5"/>
            <a:ext cx="1122243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42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rgbClr val="42404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70396" y="1068728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밤 컨텐츠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1567901" y="1108596"/>
            <a:ext cx="576666" cy="29835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1732171" y="1068728"/>
            <a:ext cx="244663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전투 및 스토리 진행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6241" y="108866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28678" y="1868506"/>
            <a:ext cx="3905222" cy="4313219"/>
          </a:xfrm>
          <a:prstGeom prst="rect">
            <a:avLst/>
          </a:pr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14076" y="1868505"/>
            <a:ext cx="6926942" cy="4313219"/>
          </a:xfrm>
          <a:prstGeom prst="rect">
            <a:avLst/>
          </a:pr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1856234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핵심 키워드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7707221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방향성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34328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020505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야외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277202" y="25839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전투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734328" y="316961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스피드한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2020505" y="316961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화려한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3142748" y="3169610"/>
            <a:ext cx="139115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도로위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734328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컷신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2020505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공격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제목 1"/>
          <p:cNvSpPr txBox="1">
            <a:spLocks/>
          </p:cNvSpPr>
          <p:nvPr/>
        </p:nvSpPr>
        <p:spPr>
          <a:xfrm>
            <a:off x="3277202" y="38152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734328" y="44609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회피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2020505" y="44609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민원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3277202" y="44609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734328" y="504655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2020505" y="504655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스토리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277202" y="504655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레이싱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제목 1"/>
          <p:cNvSpPr txBox="1">
            <a:spLocks/>
          </p:cNvSpPr>
          <p:nvPr/>
        </p:nvSpPr>
        <p:spPr>
          <a:xfrm>
            <a:off x="734328" y="5508111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인칭 시점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63547" y="2463014"/>
            <a:ext cx="6175597" cy="29418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어두워지는 밤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 속의 화려함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63547" y="2757194"/>
            <a:ext cx="6175597" cy="31519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어두운 배경에 화려한 이펙트와 불빛들로 이펙트를 부각시킴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63547" y="3217783"/>
            <a:ext cx="6175597" cy="29418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화려하고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스피드한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전투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63547" y="3511963"/>
            <a:ext cx="6175597" cy="31519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목표달성을 향한 화려하고 빠른 진행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그에 따른 보상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63547" y="4729565"/>
            <a:ext cx="6175597" cy="29418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전투에 집중 할 수 있는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63547" y="5023745"/>
            <a:ext cx="6175597" cy="31519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전투에 불필요한 요소를 최대한 없앤 깔끔하고 시인성 높은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63547" y="3972031"/>
            <a:ext cx="6175597" cy="29418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흥미진진한 스토리 진행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63547" y="4266211"/>
            <a:ext cx="6175597" cy="31519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여고생 시장이 범죄자를 잡아 나아가며 치안을 지키는 스토리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2020505" y="5508111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집중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2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60871" y="833268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화면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73" y="1393700"/>
            <a:ext cx="8712054" cy="48784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72784" y="3120784"/>
            <a:ext cx="1664206" cy="67150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752377" y="2679191"/>
            <a:ext cx="1296879" cy="4415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25" idx="3"/>
          </p:cNvCxnSpPr>
          <p:nvPr/>
        </p:nvCxnSpPr>
        <p:spPr>
          <a:xfrm flipV="1">
            <a:off x="10049256" y="2898648"/>
            <a:ext cx="630936" cy="13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10509483" y="2729535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752377" y="3178365"/>
            <a:ext cx="1296879" cy="4415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8" idx="3"/>
          </p:cNvCxnSpPr>
          <p:nvPr/>
        </p:nvCxnSpPr>
        <p:spPr>
          <a:xfrm flipV="1">
            <a:off x="10049256" y="3397822"/>
            <a:ext cx="630936" cy="13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10509483" y="3228709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이어 하기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752377" y="3689873"/>
            <a:ext cx="1296879" cy="4415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4" idx="3"/>
          </p:cNvCxnSpPr>
          <p:nvPr/>
        </p:nvCxnSpPr>
        <p:spPr>
          <a:xfrm flipV="1">
            <a:off x="10049256" y="3909330"/>
            <a:ext cx="630936" cy="13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제목 1"/>
          <p:cNvSpPr txBox="1">
            <a:spLocks/>
          </p:cNvSpPr>
          <p:nvPr/>
        </p:nvSpPr>
        <p:spPr>
          <a:xfrm>
            <a:off x="10509483" y="3740217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옵션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752377" y="4235239"/>
            <a:ext cx="1296879" cy="4415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9" idx="3"/>
          </p:cNvCxnSpPr>
          <p:nvPr/>
        </p:nvCxnSpPr>
        <p:spPr>
          <a:xfrm flipV="1">
            <a:off x="10049256" y="4454696"/>
            <a:ext cx="630936" cy="13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/>
          <p:cNvSpPr txBox="1">
            <a:spLocks/>
          </p:cNvSpPr>
          <p:nvPr/>
        </p:nvSpPr>
        <p:spPr>
          <a:xfrm>
            <a:off x="10509483" y="4285583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종료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936991" y="3397822"/>
            <a:ext cx="81538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/>
          <p:cNvSpPr txBox="1">
            <a:spLocks/>
          </p:cNvSpPr>
          <p:nvPr/>
        </p:nvSpPr>
        <p:spPr>
          <a:xfrm>
            <a:off x="6272784" y="3443541"/>
            <a:ext cx="1703111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처음 게임하는 유저는 회색으로 이어하기가 불가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8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709917" y="833268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508" y="1409825"/>
            <a:ext cx="8522124" cy="478025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335307" y="3639311"/>
            <a:ext cx="2029479" cy="4415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0364786" y="4064107"/>
            <a:ext cx="397240" cy="10708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10594109" y="5134992"/>
            <a:ext cx="1600200" cy="95549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상호작용가능한 항목은 좌우로 늘려 유저의 편의성을 도움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13091" y="2474975"/>
            <a:ext cx="2029479" cy="18409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28" idx="1"/>
            <a:endCxn id="30" idx="3"/>
          </p:cNvCxnSpPr>
          <p:nvPr/>
        </p:nvCxnSpPr>
        <p:spPr>
          <a:xfrm flipH="1" flipV="1">
            <a:off x="1691031" y="3395471"/>
            <a:ext cx="2422060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/>
          <p:cNvSpPr txBox="1">
            <a:spLocks/>
          </p:cNvSpPr>
          <p:nvPr/>
        </p:nvSpPr>
        <p:spPr>
          <a:xfrm>
            <a:off x="410649" y="3229749"/>
            <a:ext cx="1280382" cy="33144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사운드 조절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13091" y="4411928"/>
            <a:ext cx="2029479" cy="7066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H="1" flipV="1">
            <a:off x="1691031" y="4776214"/>
            <a:ext cx="2422060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/>
          <p:cNvSpPr txBox="1">
            <a:spLocks/>
          </p:cNvSpPr>
          <p:nvPr/>
        </p:nvSpPr>
        <p:spPr>
          <a:xfrm>
            <a:off x="17651" y="4599550"/>
            <a:ext cx="1691031" cy="33144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마우스 감도 조절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28231" y="2474975"/>
            <a:ext cx="1453897" cy="6522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882129" y="2801111"/>
            <a:ext cx="2880359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10762488" y="2596158"/>
            <a:ext cx="1078992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언어 변경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28231" y="3220211"/>
            <a:ext cx="1453898" cy="4155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7882129" y="3336797"/>
            <a:ext cx="2880359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제목 1"/>
          <p:cNvSpPr txBox="1">
            <a:spLocks/>
          </p:cNvSpPr>
          <p:nvPr/>
        </p:nvSpPr>
        <p:spPr>
          <a:xfrm>
            <a:off x="10762026" y="3068953"/>
            <a:ext cx="1289766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아이템 도감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28230" y="3695807"/>
            <a:ext cx="1453898" cy="4155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7867234" y="3992928"/>
            <a:ext cx="2421564" cy="22572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1"/>
          <p:cNvSpPr txBox="1">
            <a:spLocks/>
          </p:cNvSpPr>
          <p:nvPr/>
        </p:nvSpPr>
        <p:spPr>
          <a:xfrm>
            <a:off x="9424608" y="6233337"/>
            <a:ext cx="1984387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일러스트 갤러리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5833724" y="4569399"/>
            <a:ext cx="601227" cy="18278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428230" y="4168429"/>
            <a:ext cx="1453898" cy="4155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>
            <a:off x="4841531" y="6295674"/>
            <a:ext cx="1984387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오류 신고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434951" y="4662362"/>
            <a:ext cx="1453898" cy="4155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7476836" y="5071511"/>
            <a:ext cx="488001" cy="1224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제목 1"/>
          <p:cNvSpPr txBox="1">
            <a:spLocks/>
          </p:cNvSpPr>
          <p:nvPr/>
        </p:nvSpPr>
        <p:spPr>
          <a:xfrm>
            <a:off x="6972643" y="6271267"/>
            <a:ext cx="1984387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제작 인원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9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00" y="1293099"/>
            <a:ext cx="8892324" cy="4996334"/>
          </a:xfrm>
          <a:prstGeom prst="rect">
            <a:avLst/>
          </a:prstGeom>
        </p:spPr>
      </p:pic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78789" y="833268"/>
            <a:ext cx="190356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튜토리얼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62612" y="1752600"/>
            <a:ext cx="1542487" cy="1809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758952" y="2549921"/>
            <a:ext cx="384512" cy="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/>
          <p:cNvSpPr txBox="1">
            <a:spLocks/>
          </p:cNvSpPr>
          <p:nvPr/>
        </p:nvSpPr>
        <p:spPr>
          <a:xfrm>
            <a:off x="-127784" y="2344968"/>
            <a:ext cx="1078992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미니맵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2612" y="5669280"/>
            <a:ext cx="1542487" cy="560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778100" y="5949315"/>
            <a:ext cx="384512" cy="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-127784" y="5716795"/>
            <a:ext cx="1078992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아이템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677213" y="5716794"/>
            <a:ext cx="785059" cy="280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069742" y="6008259"/>
            <a:ext cx="13103" cy="4107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제목 1"/>
          <p:cNvSpPr txBox="1">
            <a:spLocks/>
          </p:cNvSpPr>
          <p:nvPr/>
        </p:nvSpPr>
        <p:spPr>
          <a:xfrm>
            <a:off x="3484327" y="6362719"/>
            <a:ext cx="1078992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 속도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749262" y="5677400"/>
            <a:ext cx="1953290" cy="55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endCxn id="42" idx="0"/>
          </p:cNvCxnSpPr>
          <p:nvPr/>
        </p:nvCxnSpPr>
        <p:spPr>
          <a:xfrm>
            <a:off x="5737185" y="6213621"/>
            <a:ext cx="22011" cy="205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제목 1"/>
          <p:cNvSpPr txBox="1">
            <a:spLocks/>
          </p:cNvSpPr>
          <p:nvPr/>
        </p:nvSpPr>
        <p:spPr>
          <a:xfrm>
            <a:off x="5219700" y="6418983"/>
            <a:ext cx="1078992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스킬창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729849" y="5716794"/>
            <a:ext cx="1234701" cy="548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9988935" y="5970512"/>
            <a:ext cx="316031" cy="205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 txBox="1">
            <a:spLocks/>
          </p:cNvSpPr>
          <p:nvPr/>
        </p:nvSpPr>
        <p:spPr>
          <a:xfrm>
            <a:off x="10306970" y="5896762"/>
            <a:ext cx="1540606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허기 시스템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5916690" y="3656672"/>
            <a:ext cx="2198986" cy="1940252"/>
          </a:xfrm>
          <a:custGeom>
            <a:avLst/>
            <a:gdLst>
              <a:gd name="connsiteX0" fmla="*/ 292086 w 2198986"/>
              <a:gd name="connsiteY0" fmla="*/ 0 h 1940252"/>
              <a:gd name="connsiteX1" fmla="*/ 2198986 w 2198986"/>
              <a:gd name="connsiteY1" fmla="*/ 0 h 1940252"/>
              <a:gd name="connsiteX2" fmla="*/ 2198986 w 2198986"/>
              <a:gd name="connsiteY2" fmla="*/ 1940252 h 1940252"/>
              <a:gd name="connsiteX3" fmla="*/ 0 w 2198986"/>
              <a:gd name="connsiteY3" fmla="*/ 1940252 h 1940252"/>
              <a:gd name="connsiteX4" fmla="*/ 0 w 2198986"/>
              <a:gd name="connsiteY4" fmla="*/ 423632 h 1940252"/>
              <a:gd name="connsiteX5" fmla="*/ 292086 w 2198986"/>
              <a:gd name="connsiteY5" fmla="*/ 423632 h 194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8986" h="1940252">
                <a:moveTo>
                  <a:pt x="292086" y="0"/>
                </a:moveTo>
                <a:lnTo>
                  <a:pt x="2198986" y="0"/>
                </a:lnTo>
                <a:lnTo>
                  <a:pt x="2198986" y="1940252"/>
                </a:lnTo>
                <a:lnTo>
                  <a:pt x="0" y="1940252"/>
                </a:lnTo>
                <a:lnTo>
                  <a:pt x="0" y="423632"/>
                </a:lnTo>
                <a:lnTo>
                  <a:pt x="292086" y="423632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8121848" y="4586018"/>
            <a:ext cx="2105381" cy="31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제목 1"/>
          <p:cNvSpPr txBox="1">
            <a:spLocks/>
          </p:cNvSpPr>
          <p:nvPr/>
        </p:nvSpPr>
        <p:spPr>
          <a:xfrm>
            <a:off x="10178234" y="4421845"/>
            <a:ext cx="1361494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플레이어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525147" y="3264556"/>
            <a:ext cx="608762" cy="690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6152250" y="3442339"/>
            <a:ext cx="4025984" cy="122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"/>
          <p:cNvSpPr txBox="1">
            <a:spLocks/>
          </p:cNvSpPr>
          <p:nvPr/>
        </p:nvSpPr>
        <p:spPr>
          <a:xfrm>
            <a:off x="10117435" y="3237798"/>
            <a:ext cx="1361494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적대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NPC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8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35914" y="833268"/>
            <a:ext cx="190356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81" y="1408524"/>
            <a:ext cx="8493851" cy="477320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659003" y="3300984"/>
            <a:ext cx="1441288" cy="425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0" idx="3"/>
          </p:cNvCxnSpPr>
          <p:nvPr/>
        </p:nvCxnSpPr>
        <p:spPr>
          <a:xfrm>
            <a:off x="8100291" y="3513709"/>
            <a:ext cx="2561613" cy="524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10562651" y="3334981"/>
            <a:ext cx="1361494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길 안내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59003" y="4396042"/>
            <a:ext cx="1441288" cy="425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8100290" y="4582541"/>
            <a:ext cx="2561613" cy="524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10661903" y="4411586"/>
            <a:ext cx="1361494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종료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86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78789" y="833268"/>
            <a:ext cx="190356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타격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근접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원거리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00" y="2268636"/>
            <a:ext cx="5675179" cy="4196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54" y="1480422"/>
            <a:ext cx="3706062" cy="4985207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-67880" y="1527589"/>
            <a:ext cx="190356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원거리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5573269" y="2310909"/>
            <a:ext cx="190356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근거리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7989" y="1500355"/>
            <a:ext cx="1930780" cy="810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69800" y="3273552"/>
            <a:ext cx="2781920" cy="3090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410080" y="3456432"/>
            <a:ext cx="2534899" cy="1770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3298769" y="1411681"/>
            <a:ext cx="1602415" cy="4414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/>
          <p:cNvSpPr txBox="1">
            <a:spLocks/>
          </p:cNvSpPr>
          <p:nvPr/>
        </p:nvSpPr>
        <p:spPr>
          <a:xfrm>
            <a:off x="3846762" y="1062481"/>
            <a:ext cx="273017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피격된 적은 이동속도 증가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7630605" y="2048256"/>
            <a:ext cx="30155" cy="12300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제목 1"/>
          <p:cNvSpPr txBox="1">
            <a:spLocks/>
          </p:cNvSpPr>
          <p:nvPr/>
        </p:nvSpPr>
        <p:spPr>
          <a:xfrm>
            <a:off x="6295675" y="1665558"/>
            <a:ext cx="273017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근거리 공격은 범위 공격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69799" y="3556579"/>
            <a:ext cx="837993" cy="44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2898442" y="3357321"/>
            <a:ext cx="1602415" cy="4414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제목 1"/>
          <p:cNvSpPr txBox="1">
            <a:spLocks/>
          </p:cNvSpPr>
          <p:nvPr/>
        </p:nvSpPr>
        <p:spPr>
          <a:xfrm>
            <a:off x="4386016" y="3019095"/>
            <a:ext cx="127798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차징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시스템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3" name="직선 화살표 연결선 42"/>
          <p:cNvCxnSpPr>
            <a:endCxn id="37" idx="2"/>
          </p:cNvCxnSpPr>
          <p:nvPr/>
        </p:nvCxnSpPr>
        <p:spPr>
          <a:xfrm flipH="1" flipV="1">
            <a:off x="5211847" y="1400707"/>
            <a:ext cx="1053673" cy="18922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10362467" y="1974456"/>
            <a:ext cx="30155" cy="14689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/>
          <p:cNvSpPr txBox="1">
            <a:spLocks/>
          </p:cNvSpPr>
          <p:nvPr/>
        </p:nvSpPr>
        <p:spPr>
          <a:xfrm>
            <a:off x="8923713" y="1652554"/>
            <a:ext cx="326828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타격 시 플레이어가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b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피격 시 적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NPC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대사 발생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NPC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경우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50%, 1%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체력일때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발생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56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0" y="2600696"/>
            <a:ext cx="12192000" cy="4267200"/>
          </a:xfrm>
          <a:prstGeom prst="rect">
            <a:avLst/>
          </a:prstGeom>
          <a:solidFill>
            <a:srgbClr val="FFBD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316" y="2815848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Project JK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0092" y="3202419"/>
            <a:ext cx="11684048" cy="3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3721853" y="4180409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플레이 상세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221687" y="4045052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 계획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1394275" y="540666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394274" y="56419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1279439" y="5879732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4175119" y="455613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060285" y="479431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6926518" y="554966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926518" y="5797851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6811683" y="6046038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UX_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포지션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9663319" y="4430578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BM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9645160" y="4654408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DLC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9530326" y="4896732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4085376" y="5028846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인게임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예시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9548485" y="514749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팝업스토어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6931764" y="5301477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1394275" y="516994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자유형 68"/>
          <p:cNvSpPr/>
          <p:nvPr/>
        </p:nvSpPr>
        <p:spPr>
          <a:xfrm rot="10800000">
            <a:off x="240092" y="3644480"/>
            <a:ext cx="11588866" cy="2649744"/>
          </a:xfrm>
          <a:custGeom>
            <a:avLst/>
            <a:gdLst>
              <a:gd name="connsiteX0" fmla="*/ 4379822 w 11588866"/>
              <a:gd name="connsiteY0" fmla="*/ 1864775 h 1864775"/>
              <a:gd name="connsiteX1" fmla="*/ 2982543 w 11588866"/>
              <a:gd name="connsiteY1" fmla="*/ 998898 h 1864775"/>
              <a:gd name="connsiteX2" fmla="*/ 2979039 w 11588866"/>
              <a:gd name="connsiteY2" fmla="*/ 998898 h 1864775"/>
              <a:gd name="connsiteX3" fmla="*/ 1626266 w 11588866"/>
              <a:gd name="connsiteY3" fmla="*/ 160601 h 1864775"/>
              <a:gd name="connsiteX4" fmla="*/ 273492 w 11588866"/>
              <a:gd name="connsiteY4" fmla="*/ 998897 h 1864775"/>
              <a:gd name="connsiteX5" fmla="*/ 0 w 11588866"/>
              <a:gd name="connsiteY5" fmla="*/ 998897 h 1864775"/>
              <a:gd name="connsiteX6" fmla="*/ 259165 w 11588866"/>
              <a:gd name="connsiteY6" fmla="*/ 838296 h 1864775"/>
              <a:gd name="connsiteX7" fmla="*/ 259609 w 11588866"/>
              <a:gd name="connsiteY7" fmla="*/ 838296 h 1864775"/>
              <a:gd name="connsiteX8" fmla="*/ 1612383 w 11588866"/>
              <a:gd name="connsiteY8" fmla="*/ 0 h 1864775"/>
              <a:gd name="connsiteX9" fmla="*/ 2965156 w 11588866"/>
              <a:gd name="connsiteY9" fmla="*/ 838297 h 1864775"/>
              <a:gd name="connsiteX10" fmla="*/ 2968660 w 11588866"/>
              <a:gd name="connsiteY10" fmla="*/ 838297 h 1864775"/>
              <a:gd name="connsiteX11" fmla="*/ 4365939 w 11588866"/>
              <a:gd name="connsiteY11" fmla="*/ 1704174 h 1864775"/>
              <a:gd name="connsiteX12" fmla="*/ 6087385 w 11588866"/>
              <a:gd name="connsiteY12" fmla="*/ 637415 h 1864775"/>
              <a:gd name="connsiteX13" fmla="*/ 6071376 w 11588866"/>
              <a:gd name="connsiteY13" fmla="*/ 637415 h 1864775"/>
              <a:gd name="connsiteX14" fmla="*/ 7099981 w 11588866"/>
              <a:gd name="connsiteY14" fmla="*/ 0 h 1864775"/>
              <a:gd name="connsiteX15" fmla="*/ 8452754 w 11588866"/>
              <a:gd name="connsiteY15" fmla="*/ 838297 h 1864775"/>
              <a:gd name="connsiteX16" fmla="*/ 8456258 w 11588866"/>
              <a:gd name="connsiteY16" fmla="*/ 838297 h 1864775"/>
              <a:gd name="connsiteX17" fmla="*/ 9853536 w 11588866"/>
              <a:gd name="connsiteY17" fmla="*/ 1704173 h 1864775"/>
              <a:gd name="connsiteX18" fmla="*/ 11315818 w 11588866"/>
              <a:gd name="connsiteY18" fmla="*/ 798015 h 1864775"/>
              <a:gd name="connsiteX19" fmla="*/ 11588866 w 11588866"/>
              <a:gd name="connsiteY19" fmla="*/ 798015 h 1864775"/>
              <a:gd name="connsiteX20" fmla="*/ 9867419 w 11588866"/>
              <a:gd name="connsiteY20" fmla="*/ 1864774 h 1864775"/>
              <a:gd name="connsiteX21" fmla="*/ 8470141 w 11588866"/>
              <a:gd name="connsiteY21" fmla="*/ 998898 h 1864775"/>
              <a:gd name="connsiteX22" fmla="*/ 8466637 w 11588866"/>
              <a:gd name="connsiteY22" fmla="*/ 998898 h 1864775"/>
              <a:gd name="connsiteX23" fmla="*/ 7113864 w 11588866"/>
              <a:gd name="connsiteY23" fmla="*/ 160601 h 1864775"/>
              <a:gd name="connsiteX24" fmla="*/ 6085259 w 11588866"/>
              <a:gd name="connsiteY24" fmla="*/ 798016 h 1864775"/>
              <a:gd name="connsiteX25" fmla="*/ 6101268 w 11588866"/>
              <a:gd name="connsiteY25" fmla="*/ 798016 h 186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88866" h="1864775">
                <a:moveTo>
                  <a:pt x="4379822" y="1864775"/>
                </a:moveTo>
                <a:lnTo>
                  <a:pt x="2982543" y="998898"/>
                </a:lnTo>
                <a:lnTo>
                  <a:pt x="2979039" y="998898"/>
                </a:lnTo>
                <a:lnTo>
                  <a:pt x="1626266" y="160601"/>
                </a:lnTo>
                <a:lnTo>
                  <a:pt x="273492" y="998897"/>
                </a:lnTo>
                <a:lnTo>
                  <a:pt x="0" y="998897"/>
                </a:lnTo>
                <a:lnTo>
                  <a:pt x="259165" y="838296"/>
                </a:lnTo>
                <a:lnTo>
                  <a:pt x="259609" y="838296"/>
                </a:lnTo>
                <a:lnTo>
                  <a:pt x="1612383" y="0"/>
                </a:lnTo>
                <a:lnTo>
                  <a:pt x="2965156" y="838297"/>
                </a:lnTo>
                <a:lnTo>
                  <a:pt x="2968660" y="838297"/>
                </a:lnTo>
                <a:lnTo>
                  <a:pt x="4365939" y="1704174"/>
                </a:lnTo>
                <a:lnTo>
                  <a:pt x="6087385" y="637415"/>
                </a:lnTo>
                <a:lnTo>
                  <a:pt x="6071376" y="637415"/>
                </a:lnTo>
                <a:lnTo>
                  <a:pt x="7099981" y="0"/>
                </a:lnTo>
                <a:lnTo>
                  <a:pt x="8452754" y="838297"/>
                </a:lnTo>
                <a:lnTo>
                  <a:pt x="8456258" y="838297"/>
                </a:lnTo>
                <a:lnTo>
                  <a:pt x="9853536" y="1704173"/>
                </a:lnTo>
                <a:lnTo>
                  <a:pt x="11315818" y="798015"/>
                </a:lnTo>
                <a:lnTo>
                  <a:pt x="11588866" y="798015"/>
                </a:lnTo>
                <a:lnTo>
                  <a:pt x="9867419" y="1864774"/>
                </a:lnTo>
                <a:lnTo>
                  <a:pt x="8470141" y="998898"/>
                </a:lnTo>
                <a:lnTo>
                  <a:pt x="8466637" y="998898"/>
                </a:lnTo>
                <a:lnTo>
                  <a:pt x="7113864" y="160601"/>
                </a:lnTo>
                <a:lnTo>
                  <a:pt x="6085259" y="798016"/>
                </a:lnTo>
                <a:lnTo>
                  <a:pt x="6101268" y="798016"/>
                </a:lnTo>
                <a:close/>
              </a:path>
            </a:pathLst>
          </a:cu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52644" y="4804326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게임 소개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490133" y="4890453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컨텐츠 </a:t>
            </a:r>
            <a:r>
              <a:rPr lang="ko-KR" altLang="en-US" sz="20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플로우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0" y="-9896"/>
            <a:ext cx="12192000" cy="2600695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78789" y="833268"/>
            <a:ext cx="190356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종료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보상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771" y="1393701"/>
            <a:ext cx="6254874" cy="42695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91" y="1469484"/>
            <a:ext cx="4731955" cy="132206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24891" y="1585308"/>
            <a:ext cx="1147293" cy="1075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98537" y="2636128"/>
            <a:ext cx="0" cy="887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514986" y="1819656"/>
            <a:ext cx="1621406" cy="722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435440" y="1819655"/>
            <a:ext cx="907960" cy="296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600021" y="2542032"/>
            <a:ext cx="0" cy="887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343400" y="2111872"/>
            <a:ext cx="0" cy="887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제목 1"/>
          <p:cNvSpPr txBox="1">
            <a:spLocks/>
          </p:cNvSpPr>
          <p:nvPr/>
        </p:nvSpPr>
        <p:spPr>
          <a:xfrm>
            <a:off x="153492" y="3592852"/>
            <a:ext cx="1361494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재화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1919274" y="3497532"/>
            <a:ext cx="1361494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리뷰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3608092" y="3083885"/>
            <a:ext cx="1361494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클리어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타임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646311" y="2725845"/>
            <a:ext cx="2947798" cy="2632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056846" y="4184512"/>
            <a:ext cx="2586417" cy="9361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제목 1"/>
          <p:cNvSpPr txBox="1">
            <a:spLocks/>
          </p:cNvSpPr>
          <p:nvPr/>
        </p:nvSpPr>
        <p:spPr>
          <a:xfrm>
            <a:off x="3000068" y="4956199"/>
            <a:ext cx="2219632" cy="4099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리뷰 상세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0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30219" y="833268"/>
            <a:ext cx="190356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오버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308" y="1386648"/>
            <a:ext cx="7120812" cy="47851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395566" y="2660904"/>
            <a:ext cx="1487330" cy="1417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1482002" y="3369564"/>
            <a:ext cx="1913565" cy="12048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252856" y="4775621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 스테이지 보스 몽타주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5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343751" y="833268"/>
            <a:ext cx="190356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시장실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4" y="1401472"/>
            <a:ext cx="8808351" cy="477320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811438" y="1923112"/>
            <a:ext cx="4269321" cy="1825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298769" y="3904312"/>
            <a:ext cx="2443663" cy="2002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171342" y="2127328"/>
            <a:ext cx="1928950" cy="3258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617027" y="2119795"/>
            <a:ext cx="1928950" cy="3258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1085880" y="2836075"/>
            <a:ext cx="72555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-118339" y="2954331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Retry</a:t>
            </a:r>
            <a:b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현황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1482002" y="4798987"/>
            <a:ext cx="1816767" cy="107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제목 1"/>
          <p:cNvSpPr txBox="1">
            <a:spLocks/>
          </p:cNvSpPr>
          <p:nvPr/>
        </p:nvSpPr>
        <p:spPr>
          <a:xfrm>
            <a:off x="68838" y="4659973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상점 시스템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8044201" y="1397586"/>
            <a:ext cx="2830024" cy="7189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10741891" y="1273415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장비 및 의상 착용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10804709" y="5216703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스토리 진행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9115581" y="5378283"/>
            <a:ext cx="182780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1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30219" y="833268"/>
            <a:ext cx="190356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시장실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상점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633" y="1388568"/>
            <a:ext cx="7830393" cy="441226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04831" y="2221992"/>
            <a:ext cx="1023202" cy="1024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08207" y="2157984"/>
            <a:ext cx="3253880" cy="621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804831" y="4517135"/>
            <a:ext cx="1023202" cy="294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8151637" y="1438999"/>
            <a:ext cx="2830024" cy="7189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10741891" y="1273415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아이템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172445" y="2299767"/>
            <a:ext cx="181837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아이템 카테고리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 flipV="1">
            <a:off x="1929384" y="2468880"/>
            <a:ext cx="1875447" cy="841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1929384" y="4543506"/>
            <a:ext cx="1875447" cy="841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제목 1"/>
          <p:cNvSpPr txBox="1">
            <a:spLocks/>
          </p:cNvSpPr>
          <p:nvPr/>
        </p:nvSpPr>
        <p:spPr>
          <a:xfrm>
            <a:off x="286976" y="4374393"/>
            <a:ext cx="181837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 보유 재화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0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30218" y="833268"/>
            <a:ext cx="2422531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시장실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화이트 보드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26" y="1801367"/>
            <a:ext cx="9602348" cy="392718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509686" y="2487168"/>
            <a:ext cx="1290663" cy="2048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161702" y="2487168"/>
            <a:ext cx="1290663" cy="2048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73672" y="2487168"/>
            <a:ext cx="5151072" cy="2048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8335307" y="1675728"/>
            <a:ext cx="0" cy="7897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6818494" y="1259246"/>
            <a:ext cx="2687186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스토리 진행에 따라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언락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111007" y="2487168"/>
            <a:ext cx="1159339" cy="35661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클리어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94027" y="1755140"/>
            <a:ext cx="1159339" cy="35661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미클리어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-111673" y="4997927"/>
            <a:ext cx="1337086" cy="35661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달성도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</a:p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보스처치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및 졸개 처치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09686" y="4853940"/>
            <a:ext cx="1290663" cy="237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96312" y="4853940"/>
            <a:ext cx="348897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1085880" y="4786099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80%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41643" y="4852416"/>
            <a:ext cx="1290663" cy="237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630169" y="4852416"/>
            <a:ext cx="846998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/>
          <p:cNvSpPr txBox="1">
            <a:spLocks/>
          </p:cNvSpPr>
          <p:nvPr/>
        </p:nvSpPr>
        <p:spPr>
          <a:xfrm>
            <a:off x="2717837" y="4784575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10%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 flipV="1">
            <a:off x="1085880" y="2670048"/>
            <a:ext cx="416737" cy="1737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37" idx="3"/>
          </p:cNvCxnSpPr>
          <p:nvPr/>
        </p:nvCxnSpPr>
        <p:spPr>
          <a:xfrm flipH="1" flipV="1">
            <a:off x="1253366" y="1933448"/>
            <a:ext cx="1909263" cy="5537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427886" y="4718302"/>
            <a:ext cx="1531909" cy="457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>
            <a:endCxn id="40" idx="1"/>
          </p:cNvCxnSpPr>
          <p:nvPr/>
        </p:nvCxnSpPr>
        <p:spPr>
          <a:xfrm flipH="1">
            <a:off x="1085880" y="4947269"/>
            <a:ext cx="338435" cy="79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37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702393" y="833268"/>
            <a:ext cx="2422531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시장실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화이트 보드 상세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25" y="1409224"/>
            <a:ext cx="6494337" cy="476041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797837" y="2136530"/>
            <a:ext cx="2869055" cy="1652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124924" y="3789430"/>
            <a:ext cx="4541968" cy="161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836518" y="3455376"/>
            <a:ext cx="498789" cy="715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1946754" y="4590407"/>
            <a:ext cx="1177762" cy="79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7666892" y="2933721"/>
            <a:ext cx="1881554" cy="79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8343553" y="3789429"/>
            <a:ext cx="120489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제목 1"/>
          <p:cNvSpPr txBox="1">
            <a:spLocks/>
          </p:cNvSpPr>
          <p:nvPr/>
        </p:nvSpPr>
        <p:spPr>
          <a:xfrm>
            <a:off x="167055" y="4429237"/>
            <a:ext cx="1779292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졸개 처치 현황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9548446" y="2793866"/>
            <a:ext cx="1743728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보스 특징 설명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9695255" y="3620316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옆으로 넘기기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105656" y="4504622"/>
            <a:ext cx="118872" cy="171569"/>
            <a:chOff x="1085880" y="1828800"/>
            <a:chExt cx="294512" cy="342900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1085880" y="1828800"/>
              <a:ext cx="162628" cy="342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V="1">
              <a:off x="1248508" y="1903574"/>
              <a:ext cx="131884" cy="268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4105656" y="4681678"/>
            <a:ext cx="118872" cy="171569"/>
            <a:chOff x="1085880" y="1828800"/>
            <a:chExt cx="294512" cy="34290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1085880" y="1828800"/>
              <a:ext cx="162628" cy="342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1248508" y="1903574"/>
              <a:ext cx="131884" cy="268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4105656" y="4828136"/>
            <a:ext cx="118872" cy="171569"/>
            <a:chOff x="1085880" y="1828800"/>
            <a:chExt cx="294512" cy="342900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1085880" y="1828800"/>
              <a:ext cx="162628" cy="342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1248508" y="1903574"/>
              <a:ext cx="131884" cy="268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5659200" y="4504621"/>
            <a:ext cx="118872" cy="171569"/>
            <a:chOff x="1085880" y="1828800"/>
            <a:chExt cx="294512" cy="342900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085880" y="1828800"/>
              <a:ext cx="162628" cy="342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V="1">
              <a:off x="1248508" y="1903574"/>
              <a:ext cx="131884" cy="268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5659200" y="4685453"/>
            <a:ext cx="118872" cy="171569"/>
            <a:chOff x="1085880" y="1828800"/>
            <a:chExt cx="294512" cy="342900"/>
          </a:xfrm>
        </p:grpSpPr>
        <p:cxnSp>
          <p:nvCxnSpPr>
            <p:cNvPr id="57" name="직선 연결선 56"/>
            <p:cNvCxnSpPr/>
            <p:nvPr/>
          </p:nvCxnSpPr>
          <p:spPr>
            <a:xfrm>
              <a:off x="1085880" y="1828800"/>
              <a:ext cx="162628" cy="342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V="1">
              <a:off x="1248508" y="1903574"/>
              <a:ext cx="131884" cy="268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7278294" y="4656567"/>
            <a:ext cx="118872" cy="171569"/>
            <a:chOff x="1085880" y="1828800"/>
            <a:chExt cx="294512" cy="342900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1085880" y="1828800"/>
              <a:ext cx="162628" cy="342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1248508" y="1903574"/>
              <a:ext cx="131884" cy="268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/>
          <p:cNvGrpSpPr/>
          <p:nvPr/>
        </p:nvGrpSpPr>
        <p:grpSpPr>
          <a:xfrm>
            <a:off x="7278294" y="4489913"/>
            <a:ext cx="118872" cy="171569"/>
            <a:chOff x="1085880" y="1828800"/>
            <a:chExt cx="294512" cy="342900"/>
          </a:xfrm>
        </p:grpSpPr>
        <p:cxnSp>
          <p:nvCxnSpPr>
            <p:cNvPr id="69" name="직선 연결선 68"/>
            <p:cNvCxnSpPr/>
            <p:nvPr/>
          </p:nvCxnSpPr>
          <p:spPr>
            <a:xfrm>
              <a:off x="1085880" y="1828800"/>
              <a:ext cx="162628" cy="342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V="1">
              <a:off x="1248508" y="1903574"/>
              <a:ext cx="131884" cy="268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192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46" y="1401473"/>
            <a:ext cx="7707485" cy="4785174"/>
          </a:xfrm>
          <a:prstGeom prst="rect">
            <a:avLst/>
          </a:prstGeom>
        </p:spPr>
      </p:pic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702393" y="833268"/>
            <a:ext cx="2422531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시장실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화이트 보드 상세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848411" y="3431874"/>
            <a:ext cx="498789" cy="715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9347200" y="3780580"/>
            <a:ext cx="719992" cy="88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9727676" y="3690653"/>
            <a:ext cx="2474438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클리어하지 않으면 옆으로 넘어갈 수 없음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626864" y="4572000"/>
            <a:ext cx="164240" cy="160020"/>
            <a:chOff x="1085880" y="1828800"/>
            <a:chExt cx="294512" cy="34290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1085880" y="1828800"/>
              <a:ext cx="162628" cy="342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V="1">
              <a:off x="1248508" y="1903574"/>
              <a:ext cx="131884" cy="268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4635436" y="4766915"/>
            <a:ext cx="164240" cy="160020"/>
            <a:chOff x="1085880" y="1828800"/>
            <a:chExt cx="294512" cy="342900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1085880" y="1828800"/>
              <a:ext cx="162628" cy="342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1248508" y="1903574"/>
              <a:ext cx="131884" cy="268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6354508" y="4571764"/>
            <a:ext cx="164240" cy="160020"/>
            <a:chOff x="1085880" y="1828800"/>
            <a:chExt cx="294512" cy="342900"/>
          </a:xfrm>
        </p:grpSpPr>
        <p:cxnSp>
          <p:nvCxnSpPr>
            <p:cNvPr id="61" name="직선 연결선 60"/>
            <p:cNvCxnSpPr/>
            <p:nvPr/>
          </p:nvCxnSpPr>
          <p:spPr>
            <a:xfrm>
              <a:off x="1085880" y="1828800"/>
              <a:ext cx="162628" cy="342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 flipV="1">
              <a:off x="1248508" y="1903574"/>
              <a:ext cx="131884" cy="268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3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30218" y="833268"/>
            <a:ext cx="2422531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시장실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커스터마이징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002005" y="758436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카테고리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1" y="1385806"/>
            <a:ext cx="8848538" cy="479592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28555" y="1465915"/>
            <a:ext cx="4008053" cy="481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705045" y="1064530"/>
            <a:ext cx="6651" cy="3846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741483" y="1984510"/>
            <a:ext cx="891989" cy="904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300772" y="1939185"/>
            <a:ext cx="909029" cy="3346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642639" y="3993537"/>
            <a:ext cx="670794" cy="1364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1289304" y="2437006"/>
            <a:ext cx="4415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182779" y="2267893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무기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1201043" y="4675960"/>
            <a:ext cx="4415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제목 1"/>
          <p:cNvSpPr txBox="1">
            <a:spLocks/>
          </p:cNvSpPr>
          <p:nvPr/>
        </p:nvSpPr>
        <p:spPr>
          <a:xfrm>
            <a:off x="30988" y="4506847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4793585" y="5287286"/>
            <a:ext cx="75049" cy="7765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4217693" y="6181726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장비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114142" y="2587482"/>
            <a:ext cx="2186630" cy="1919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 flipH="1" flipV="1">
            <a:off x="1362456" y="3474720"/>
            <a:ext cx="726177" cy="3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/>
          <p:cNvSpPr txBox="1">
            <a:spLocks/>
          </p:cNvSpPr>
          <p:nvPr/>
        </p:nvSpPr>
        <p:spPr>
          <a:xfrm>
            <a:off x="223141" y="3321045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PC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72908" y="4633708"/>
            <a:ext cx="1399966" cy="604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331116" y="1368568"/>
            <a:ext cx="1399966" cy="71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9727676" y="2028857"/>
            <a:ext cx="1294331" cy="7680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제목 1"/>
          <p:cNvSpPr txBox="1">
            <a:spLocks/>
          </p:cNvSpPr>
          <p:nvPr/>
        </p:nvSpPr>
        <p:spPr>
          <a:xfrm>
            <a:off x="10697041" y="4148516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외형의 경우 좌측의 무기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소비에 대한 부분이 사라지고 장비에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대한게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외형으로 치환된다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1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374005" y="833268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민원실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0320145" y="3121362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발생 민원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19" y="1401472"/>
            <a:ext cx="8234635" cy="465962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153398" y="1487440"/>
            <a:ext cx="2359665" cy="340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8519389" y="3052985"/>
            <a:ext cx="1878645" cy="1367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8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09" y="1261883"/>
            <a:ext cx="8985827" cy="5134758"/>
          </a:xfrm>
          <a:prstGeom prst="rect">
            <a:avLst/>
          </a:prstGeom>
        </p:spPr>
      </p:pic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701044" y="833268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민원실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퀘스트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26018" y="2206869"/>
            <a:ext cx="4709289" cy="2774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8335307" y="3041974"/>
            <a:ext cx="2193562" cy="1569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632405" y="4249710"/>
            <a:ext cx="1410650" cy="457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010113" y="4687385"/>
            <a:ext cx="2674173" cy="2943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/>
          <p:cNvSpPr txBox="1">
            <a:spLocks/>
          </p:cNvSpPr>
          <p:nvPr/>
        </p:nvSpPr>
        <p:spPr>
          <a:xfrm>
            <a:off x="10474036" y="3142806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민원 내용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10660887" y="5181850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선택지는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교화시키러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가는 방법밖에 없음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3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0" y="2600696"/>
            <a:ext cx="12192000" cy="4267200"/>
          </a:xfrm>
          <a:prstGeom prst="rect">
            <a:avLst/>
          </a:prstGeom>
          <a:solidFill>
            <a:srgbClr val="FFBD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316" y="2815848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Project JK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0092" y="3202419"/>
            <a:ext cx="11684048" cy="3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3721853" y="4180409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플레이 상세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221687" y="4045052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 계획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1394275" y="540666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394274" y="56419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1279439" y="5879732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4175119" y="455613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060285" y="479431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6926518" y="554966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926518" y="5797851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6811683" y="6046038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UX_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포지션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9663319" y="4430578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BM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9645160" y="4654408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DLC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9530326" y="4896732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4085376" y="5028846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인게임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예시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9548485" y="514749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팝업스토어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6931764" y="5301477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1394275" y="516994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자유형 68"/>
          <p:cNvSpPr/>
          <p:nvPr/>
        </p:nvSpPr>
        <p:spPr>
          <a:xfrm rot="10800000">
            <a:off x="240092" y="3644480"/>
            <a:ext cx="11588866" cy="2649744"/>
          </a:xfrm>
          <a:custGeom>
            <a:avLst/>
            <a:gdLst>
              <a:gd name="connsiteX0" fmla="*/ 4379822 w 11588866"/>
              <a:gd name="connsiteY0" fmla="*/ 1864775 h 1864775"/>
              <a:gd name="connsiteX1" fmla="*/ 2982543 w 11588866"/>
              <a:gd name="connsiteY1" fmla="*/ 998898 h 1864775"/>
              <a:gd name="connsiteX2" fmla="*/ 2979039 w 11588866"/>
              <a:gd name="connsiteY2" fmla="*/ 998898 h 1864775"/>
              <a:gd name="connsiteX3" fmla="*/ 1626266 w 11588866"/>
              <a:gd name="connsiteY3" fmla="*/ 160601 h 1864775"/>
              <a:gd name="connsiteX4" fmla="*/ 273492 w 11588866"/>
              <a:gd name="connsiteY4" fmla="*/ 998897 h 1864775"/>
              <a:gd name="connsiteX5" fmla="*/ 0 w 11588866"/>
              <a:gd name="connsiteY5" fmla="*/ 998897 h 1864775"/>
              <a:gd name="connsiteX6" fmla="*/ 259165 w 11588866"/>
              <a:gd name="connsiteY6" fmla="*/ 838296 h 1864775"/>
              <a:gd name="connsiteX7" fmla="*/ 259609 w 11588866"/>
              <a:gd name="connsiteY7" fmla="*/ 838296 h 1864775"/>
              <a:gd name="connsiteX8" fmla="*/ 1612383 w 11588866"/>
              <a:gd name="connsiteY8" fmla="*/ 0 h 1864775"/>
              <a:gd name="connsiteX9" fmla="*/ 2965156 w 11588866"/>
              <a:gd name="connsiteY9" fmla="*/ 838297 h 1864775"/>
              <a:gd name="connsiteX10" fmla="*/ 2968660 w 11588866"/>
              <a:gd name="connsiteY10" fmla="*/ 838297 h 1864775"/>
              <a:gd name="connsiteX11" fmla="*/ 4365939 w 11588866"/>
              <a:gd name="connsiteY11" fmla="*/ 1704174 h 1864775"/>
              <a:gd name="connsiteX12" fmla="*/ 6087385 w 11588866"/>
              <a:gd name="connsiteY12" fmla="*/ 637415 h 1864775"/>
              <a:gd name="connsiteX13" fmla="*/ 6071376 w 11588866"/>
              <a:gd name="connsiteY13" fmla="*/ 637415 h 1864775"/>
              <a:gd name="connsiteX14" fmla="*/ 7099981 w 11588866"/>
              <a:gd name="connsiteY14" fmla="*/ 0 h 1864775"/>
              <a:gd name="connsiteX15" fmla="*/ 8452754 w 11588866"/>
              <a:gd name="connsiteY15" fmla="*/ 838297 h 1864775"/>
              <a:gd name="connsiteX16" fmla="*/ 8456258 w 11588866"/>
              <a:gd name="connsiteY16" fmla="*/ 838297 h 1864775"/>
              <a:gd name="connsiteX17" fmla="*/ 9853536 w 11588866"/>
              <a:gd name="connsiteY17" fmla="*/ 1704173 h 1864775"/>
              <a:gd name="connsiteX18" fmla="*/ 11315818 w 11588866"/>
              <a:gd name="connsiteY18" fmla="*/ 798015 h 1864775"/>
              <a:gd name="connsiteX19" fmla="*/ 11588866 w 11588866"/>
              <a:gd name="connsiteY19" fmla="*/ 798015 h 1864775"/>
              <a:gd name="connsiteX20" fmla="*/ 9867419 w 11588866"/>
              <a:gd name="connsiteY20" fmla="*/ 1864774 h 1864775"/>
              <a:gd name="connsiteX21" fmla="*/ 8470141 w 11588866"/>
              <a:gd name="connsiteY21" fmla="*/ 998898 h 1864775"/>
              <a:gd name="connsiteX22" fmla="*/ 8466637 w 11588866"/>
              <a:gd name="connsiteY22" fmla="*/ 998898 h 1864775"/>
              <a:gd name="connsiteX23" fmla="*/ 7113864 w 11588866"/>
              <a:gd name="connsiteY23" fmla="*/ 160601 h 1864775"/>
              <a:gd name="connsiteX24" fmla="*/ 6085259 w 11588866"/>
              <a:gd name="connsiteY24" fmla="*/ 798016 h 1864775"/>
              <a:gd name="connsiteX25" fmla="*/ 6101268 w 11588866"/>
              <a:gd name="connsiteY25" fmla="*/ 798016 h 186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88866" h="1864775">
                <a:moveTo>
                  <a:pt x="4379822" y="1864775"/>
                </a:moveTo>
                <a:lnTo>
                  <a:pt x="2982543" y="998898"/>
                </a:lnTo>
                <a:lnTo>
                  <a:pt x="2979039" y="998898"/>
                </a:lnTo>
                <a:lnTo>
                  <a:pt x="1626266" y="160601"/>
                </a:lnTo>
                <a:lnTo>
                  <a:pt x="273492" y="998897"/>
                </a:lnTo>
                <a:lnTo>
                  <a:pt x="0" y="998897"/>
                </a:lnTo>
                <a:lnTo>
                  <a:pt x="259165" y="838296"/>
                </a:lnTo>
                <a:lnTo>
                  <a:pt x="259609" y="838296"/>
                </a:lnTo>
                <a:lnTo>
                  <a:pt x="1612383" y="0"/>
                </a:lnTo>
                <a:lnTo>
                  <a:pt x="2965156" y="838297"/>
                </a:lnTo>
                <a:lnTo>
                  <a:pt x="2968660" y="838297"/>
                </a:lnTo>
                <a:lnTo>
                  <a:pt x="4365939" y="1704174"/>
                </a:lnTo>
                <a:lnTo>
                  <a:pt x="6087385" y="637415"/>
                </a:lnTo>
                <a:lnTo>
                  <a:pt x="6071376" y="637415"/>
                </a:lnTo>
                <a:lnTo>
                  <a:pt x="7099981" y="0"/>
                </a:lnTo>
                <a:lnTo>
                  <a:pt x="8452754" y="838297"/>
                </a:lnTo>
                <a:lnTo>
                  <a:pt x="8456258" y="838297"/>
                </a:lnTo>
                <a:lnTo>
                  <a:pt x="9853536" y="1704173"/>
                </a:lnTo>
                <a:lnTo>
                  <a:pt x="11315818" y="798015"/>
                </a:lnTo>
                <a:lnTo>
                  <a:pt x="11588866" y="798015"/>
                </a:lnTo>
                <a:lnTo>
                  <a:pt x="9867419" y="1864774"/>
                </a:lnTo>
                <a:lnTo>
                  <a:pt x="8470141" y="998898"/>
                </a:lnTo>
                <a:lnTo>
                  <a:pt x="8466637" y="998898"/>
                </a:lnTo>
                <a:lnTo>
                  <a:pt x="7113864" y="160601"/>
                </a:lnTo>
                <a:lnTo>
                  <a:pt x="6085259" y="798016"/>
                </a:lnTo>
                <a:lnTo>
                  <a:pt x="6101268" y="798016"/>
                </a:lnTo>
                <a:close/>
              </a:path>
            </a:pathLst>
          </a:cu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52644" y="4804326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게임 소개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490133" y="4890453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컨텐츠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플로우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0" y="-9896"/>
            <a:ext cx="12192000" cy="2600695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 rot="10800000">
            <a:off x="238405" y="3644242"/>
            <a:ext cx="1730490" cy="1515807"/>
          </a:xfrm>
          <a:custGeom>
            <a:avLst/>
            <a:gdLst>
              <a:gd name="connsiteX0" fmla="*/ 9043 w 1730490"/>
              <a:gd name="connsiteY0" fmla="*/ 1515807 h 1515807"/>
              <a:gd name="connsiteX1" fmla="*/ 0 w 1730490"/>
              <a:gd name="connsiteY1" fmla="*/ 1507844 h 1515807"/>
              <a:gd name="connsiteX2" fmla="*/ 0 w 1730490"/>
              <a:gd name="connsiteY2" fmla="*/ 1283339 h 1515807"/>
              <a:gd name="connsiteX3" fmla="*/ 1457442 w 1730490"/>
              <a:gd name="connsiteY3" fmla="*/ 0 h 1515807"/>
              <a:gd name="connsiteX4" fmla="*/ 1730490 w 1730490"/>
              <a:gd name="connsiteY4" fmla="*/ 0 h 1515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490" h="1515807">
                <a:moveTo>
                  <a:pt x="9043" y="1515807"/>
                </a:moveTo>
                <a:lnTo>
                  <a:pt x="0" y="1507844"/>
                </a:lnTo>
                <a:lnTo>
                  <a:pt x="0" y="1283339"/>
                </a:lnTo>
                <a:lnTo>
                  <a:pt x="1457442" y="0"/>
                </a:lnTo>
                <a:lnTo>
                  <a:pt x="1730490" y="0"/>
                </a:lnTo>
                <a:close/>
              </a:path>
            </a:pathLst>
          </a:custGeom>
          <a:solidFill>
            <a:srgbClr val="FFAF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0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204759" y="4540799"/>
            <a:ext cx="2491952" cy="1411946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9" name="직사각형 38"/>
          <p:cNvSpPr/>
          <p:nvPr/>
        </p:nvSpPr>
        <p:spPr>
          <a:xfrm>
            <a:off x="8797840" y="2181548"/>
            <a:ext cx="2491952" cy="1137066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" name="직사각형 40"/>
          <p:cNvSpPr/>
          <p:nvPr/>
        </p:nvSpPr>
        <p:spPr>
          <a:xfrm>
            <a:off x="8797839" y="4540799"/>
            <a:ext cx="2491952" cy="1411946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4" name="직사각형 33"/>
          <p:cNvSpPr/>
          <p:nvPr/>
        </p:nvSpPr>
        <p:spPr>
          <a:xfrm>
            <a:off x="3204760" y="2181548"/>
            <a:ext cx="2491952" cy="1137066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8877464" y="5117649"/>
            <a:ext cx="2332702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튜토리얼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이후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실전을 통해 숙련 시킴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049" y="1567341"/>
            <a:ext cx="2192938" cy="4784593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6142369" y="978189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스테이지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(1)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27049" y="998123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515498" y="978189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스테이지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(TU)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7068" y="998123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44755" y="2889221"/>
            <a:ext cx="4777948" cy="2134190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3305550" y="2717932"/>
            <a:ext cx="2290372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기초 조작을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익히기 위한 구조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04761" y="1744243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3305549" y="5409672"/>
            <a:ext cx="2290372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스테이지의 흐름과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스킬과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요소에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대한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상호작용을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가이드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해주는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구간이 존재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04760" y="4103494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특징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8797841" y="1744243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구조</a:t>
            </a:r>
            <a:endParaRPr lang="ko-KR" altLang="en-US" b="1"/>
          </a:p>
        </p:txBody>
      </p:sp>
      <p:sp>
        <p:nvSpPr>
          <p:cNvPr id="40" name="직사각형 39"/>
          <p:cNvSpPr/>
          <p:nvPr/>
        </p:nvSpPr>
        <p:spPr>
          <a:xfrm>
            <a:off x="8797840" y="4103494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특징</a:t>
            </a:r>
            <a:endParaRPr lang="ko-KR" altLang="en-US" b="1" dirty="0"/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9051720" y="2811276"/>
            <a:ext cx="201655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직선도로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컨셉으로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속도감을 체험할 수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있게 제작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 rot="16200000" flipV="1">
            <a:off x="3117486" y="3684142"/>
            <a:ext cx="5824727" cy="65786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27048" y="1543635"/>
            <a:ext cx="2192939" cy="48082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6" name="직사각형 45"/>
          <p:cNvSpPr/>
          <p:nvPr/>
        </p:nvSpPr>
        <p:spPr>
          <a:xfrm>
            <a:off x="447750" y="1536991"/>
            <a:ext cx="2163566" cy="48082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73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48885" y="5540824"/>
            <a:ext cx="2491952" cy="1137066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9349068" y="5565252"/>
            <a:ext cx="2491952" cy="1112274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278811" y="1962895"/>
            <a:ext cx="2491952" cy="1137066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0" name="직사각형 39"/>
          <p:cNvSpPr/>
          <p:nvPr/>
        </p:nvSpPr>
        <p:spPr>
          <a:xfrm>
            <a:off x="3278811" y="4770202"/>
            <a:ext cx="2491952" cy="1411946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338893" y="882307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스테이지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3573" y="902241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348420" y="5525715"/>
            <a:ext cx="2348245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초반과 후반의 컨셉을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다르게하여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게임 흐름에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몰입감을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느끼게함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70" y="1357714"/>
            <a:ext cx="2596560" cy="5385798"/>
          </a:xfrm>
          <a:prstGeom prst="rect">
            <a:avLst/>
          </a:prstGeom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6248885" y="994943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스테이지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(3)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333565" y="1014877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174" y="1386620"/>
            <a:ext cx="4717091" cy="3597619"/>
          </a:xfrm>
          <a:prstGeom prst="rect">
            <a:avLst/>
          </a:prstGeom>
        </p:spPr>
      </p:pic>
      <p:sp>
        <p:nvSpPr>
          <p:cNvPr id="33" name="제목 1"/>
          <p:cNvSpPr txBox="1">
            <a:spLocks/>
          </p:cNvSpPr>
          <p:nvPr/>
        </p:nvSpPr>
        <p:spPr>
          <a:xfrm>
            <a:off x="9265438" y="6049206"/>
            <a:ext cx="265921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점점 높아지는 산길에서의 전투로 긴장감을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느끼게함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48886" y="5103519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구조</a:t>
            </a:r>
            <a:endParaRPr lang="ko-KR" altLang="en-US" b="1"/>
          </a:p>
        </p:txBody>
      </p:sp>
      <p:sp>
        <p:nvSpPr>
          <p:cNvPr id="34" name="직사각형 33"/>
          <p:cNvSpPr/>
          <p:nvPr/>
        </p:nvSpPr>
        <p:spPr>
          <a:xfrm>
            <a:off x="9349068" y="5103519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특징</a:t>
            </a:r>
            <a:endParaRPr lang="ko-KR" altLang="en-US" b="1" dirty="0"/>
          </a:p>
        </p:txBody>
      </p:sp>
      <p:sp>
        <p:nvSpPr>
          <p:cNvPr id="37" name="직사각형 36"/>
          <p:cNvSpPr/>
          <p:nvPr/>
        </p:nvSpPr>
        <p:spPr>
          <a:xfrm>
            <a:off x="3278812" y="1525590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구조</a:t>
            </a:r>
            <a:endParaRPr lang="ko-KR" altLang="en-US" b="1"/>
          </a:p>
        </p:txBody>
      </p:sp>
      <p:sp>
        <p:nvSpPr>
          <p:cNvPr id="39" name="직사각형 38"/>
          <p:cNvSpPr/>
          <p:nvPr/>
        </p:nvSpPr>
        <p:spPr>
          <a:xfrm>
            <a:off x="3278812" y="4332897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특징</a:t>
            </a:r>
            <a:endParaRPr lang="ko-KR" altLang="en-US" b="1" dirty="0"/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90899" y="2748572"/>
            <a:ext cx="2263285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많은 교차로와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커브길로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구성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커브의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조작감을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요구하는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스테이지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6421308" y="5978129"/>
            <a:ext cx="2284263" cy="4811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존재할법한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맵 디자인으로 주택가와 경사로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산길을 구현함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44" name="직사각형 43"/>
          <p:cNvSpPr/>
          <p:nvPr/>
        </p:nvSpPr>
        <p:spPr>
          <a:xfrm rot="16200000" flipV="1">
            <a:off x="3117486" y="3684142"/>
            <a:ext cx="5824727" cy="65786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9369" y="1357714"/>
            <a:ext cx="2607142" cy="53857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6" name="직사각형 45"/>
          <p:cNvSpPr/>
          <p:nvPr/>
        </p:nvSpPr>
        <p:spPr>
          <a:xfrm>
            <a:off x="6693173" y="1386620"/>
            <a:ext cx="4717091" cy="3597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894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59462" y="5340960"/>
            <a:ext cx="2491952" cy="1137066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7" name="직사각형 36"/>
          <p:cNvSpPr/>
          <p:nvPr/>
        </p:nvSpPr>
        <p:spPr>
          <a:xfrm>
            <a:off x="9374258" y="5365388"/>
            <a:ext cx="2491952" cy="1112274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9" name="직사각형 38"/>
          <p:cNvSpPr/>
          <p:nvPr/>
        </p:nvSpPr>
        <p:spPr>
          <a:xfrm>
            <a:off x="2973352" y="2070721"/>
            <a:ext cx="2491952" cy="1137066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" name="직사각형 40"/>
          <p:cNvSpPr/>
          <p:nvPr/>
        </p:nvSpPr>
        <p:spPr>
          <a:xfrm>
            <a:off x="2973352" y="4611365"/>
            <a:ext cx="2491952" cy="1411946"/>
          </a:xfrm>
          <a:prstGeom prst="rect">
            <a:avLst/>
          </a:prstGeom>
          <a:solidFill>
            <a:srgbClr val="FFD9D9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63464" y="1002381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스테이지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(4)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48144" y="1022315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149852" y="2694323"/>
            <a:ext cx="2138952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반복되는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구조속에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터널이 등장해 분위기에 변화를 줌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5" y="1424901"/>
            <a:ext cx="1931567" cy="5147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009" y="1611857"/>
            <a:ext cx="3117091" cy="3098335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6285170" y="1012575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스테이지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(5)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850" y="1032509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6647579" y="6023311"/>
            <a:ext cx="212968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반복되는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미로구조로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정해진 공간에서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추격을 강조함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9421742" y="6034364"/>
            <a:ext cx="2413117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비주얼이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시간에 따라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변화하고 복잡한 구조로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인해 플레이어에게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어렵다라는 경험을 준다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459463" y="4903655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구조</a:t>
            </a:r>
            <a:endParaRPr lang="ko-KR" altLang="en-US" b="1"/>
          </a:p>
        </p:txBody>
      </p:sp>
      <p:sp>
        <p:nvSpPr>
          <p:cNvPr id="36" name="직사각형 35"/>
          <p:cNvSpPr/>
          <p:nvPr/>
        </p:nvSpPr>
        <p:spPr>
          <a:xfrm>
            <a:off x="9374258" y="4903655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특징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2973353" y="1633416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구조</a:t>
            </a:r>
            <a:endParaRPr lang="ko-KR" altLang="en-US" b="1"/>
          </a:p>
        </p:txBody>
      </p:sp>
      <p:sp>
        <p:nvSpPr>
          <p:cNvPr id="40" name="직사각형 39"/>
          <p:cNvSpPr/>
          <p:nvPr/>
        </p:nvSpPr>
        <p:spPr>
          <a:xfrm>
            <a:off x="2973353" y="4174060"/>
            <a:ext cx="2491950" cy="43730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특징</a:t>
            </a:r>
            <a:endParaRPr lang="ko-KR" altLang="en-US" b="1" dirty="0"/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3239777" y="5317338"/>
            <a:ext cx="1959102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매우 긴 고속도로로 속도감이 느껴지는 전투를 하게함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44" name="직사각형 43"/>
          <p:cNvSpPr/>
          <p:nvPr/>
        </p:nvSpPr>
        <p:spPr>
          <a:xfrm rot="16200000" flipV="1">
            <a:off x="3117486" y="3684142"/>
            <a:ext cx="5824727" cy="65786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06714" y="1424901"/>
            <a:ext cx="1931568" cy="51479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6" name="직사각형 45"/>
          <p:cNvSpPr/>
          <p:nvPr/>
        </p:nvSpPr>
        <p:spPr>
          <a:xfrm>
            <a:off x="7614258" y="1615743"/>
            <a:ext cx="3110842" cy="30944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337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401410" y="822330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엔딩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68" y="1401472"/>
            <a:ext cx="7214664" cy="480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2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401410" y="822330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엔딩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68" y="1401472"/>
            <a:ext cx="7214664" cy="48028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43" y="1401472"/>
            <a:ext cx="7186913" cy="480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2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401410" y="822330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엔딩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68" y="1401472"/>
            <a:ext cx="7214664" cy="48028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43" y="1401472"/>
            <a:ext cx="7186913" cy="480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8279864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9166555" y="608024"/>
            <a:ext cx="1122243" cy="34863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3173" y="608024"/>
            <a:ext cx="886691" cy="26747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337730" y="69148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7454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200" b="1" dirty="0">
              <a:solidFill>
                <a:srgbClr val="47454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051720" y="65317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게임 예시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162087" y="65101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401410" y="822330"/>
            <a:ext cx="1654490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엔딩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6716" y="85320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68" y="1401472"/>
            <a:ext cx="7214664" cy="48028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68" y="1404948"/>
            <a:ext cx="7214664" cy="47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6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0" y="2600696"/>
            <a:ext cx="12192000" cy="4267200"/>
          </a:xfrm>
          <a:prstGeom prst="rect">
            <a:avLst/>
          </a:prstGeom>
          <a:solidFill>
            <a:srgbClr val="FFBD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316" y="2815848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Project JK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0092" y="3202419"/>
            <a:ext cx="11684048" cy="3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3721853" y="4180409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플레이 상세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221687" y="4045052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 계획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1394275" y="540666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394274" y="56419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1279439" y="5879732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4175119" y="455613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060285" y="479431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6926518" y="554966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 </a:t>
            </a:r>
            <a:r>
              <a:rPr lang="ko-KR" altLang="en-US" sz="14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926518" y="5797851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 </a:t>
            </a:r>
            <a:r>
              <a:rPr lang="ko-KR" altLang="en-US" sz="14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6811683" y="6046038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UX_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포지션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9663319" y="4430578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BM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9645160" y="4654408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DLC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9530326" y="4896732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4085376" y="5028846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인게임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예시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9548485" y="514749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팝업스토어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6931764" y="5301477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ko-KR" altLang="en-US" sz="14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1394275" y="516994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자유형 68"/>
          <p:cNvSpPr/>
          <p:nvPr/>
        </p:nvSpPr>
        <p:spPr>
          <a:xfrm rot="10800000">
            <a:off x="240092" y="3644480"/>
            <a:ext cx="11588866" cy="2649744"/>
          </a:xfrm>
          <a:custGeom>
            <a:avLst/>
            <a:gdLst>
              <a:gd name="connsiteX0" fmla="*/ 4379822 w 11588866"/>
              <a:gd name="connsiteY0" fmla="*/ 1864775 h 1864775"/>
              <a:gd name="connsiteX1" fmla="*/ 2982543 w 11588866"/>
              <a:gd name="connsiteY1" fmla="*/ 998898 h 1864775"/>
              <a:gd name="connsiteX2" fmla="*/ 2979039 w 11588866"/>
              <a:gd name="connsiteY2" fmla="*/ 998898 h 1864775"/>
              <a:gd name="connsiteX3" fmla="*/ 1626266 w 11588866"/>
              <a:gd name="connsiteY3" fmla="*/ 160601 h 1864775"/>
              <a:gd name="connsiteX4" fmla="*/ 273492 w 11588866"/>
              <a:gd name="connsiteY4" fmla="*/ 998897 h 1864775"/>
              <a:gd name="connsiteX5" fmla="*/ 0 w 11588866"/>
              <a:gd name="connsiteY5" fmla="*/ 998897 h 1864775"/>
              <a:gd name="connsiteX6" fmla="*/ 259165 w 11588866"/>
              <a:gd name="connsiteY6" fmla="*/ 838296 h 1864775"/>
              <a:gd name="connsiteX7" fmla="*/ 259609 w 11588866"/>
              <a:gd name="connsiteY7" fmla="*/ 838296 h 1864775"/>
              <a:gd name="connsiteX8" fmla="*/ 1612383 w 11588866"/>
              <a:gd name="connsiteY8" fmla="*/ 0 h 1864775"/>
              <a:gd name="connsiteX9" fmla="*/ 2965156 w 11588866"/>
              <a:gd name="connsiteY9" fmla="*/ 838297 h 1864775"/>
              <a:gd name="connsiteX10" fmla="*/ 2968660 w 11588866"/>
              <a:gd name="connsiteY10" fmla="*/ 838297 h 1864775"/>
              <a:gd name="connsiteX11" fmla="*/ 4365939 w 11588866"/>
              <a:gd name="connsiteY11" fmla="*/ 1704174 h 1864775"/>
              <a:gd name="connsiteX12" fmla="*/ 6087385 w 11588866"/>
              <a:gd name="connsiteY12" fmla="*/ 637415 h 1864775"/>
              <a:gd name="connsiteX13" fmla="*/ 6071376 w 11588866"/>
              <a:gd name="connsiteY13" fmla="*/ 637415 h 1864775"/>
              <a:gd name="connsiteX14" fmla="*/ 7099981 w 11588866"/>
              <a:gd name="connsiteY14" fmla="*/ 0 h 1864775"/>
              <a:gd name="connsiteX15" fmla="*/ 8452754 w 11588866"/>
              <a:gd name="connsiteY15" fmla="*/ 838297 h 1864775"/>
              <a:gd name="connsiteX16" fmla="*/ 8456258 w 11588866"/>
              <a:gd name="connsiteY16" fmla="*/ 838297 h 1864775"/>
              <a:gd name="connsiteX17" fmla="*/ 9853536 w 11588866"/>
              <a:gd name="connsiteY17" fmla="*/ 1704173 h 1864775"/>
              <a:gd name="connsiteX18" fmla="*/ 11315818 w 11588866"/>
              <a:gd name="connsiteY18" fmla="*/ 798015 h 1864775"/>
              <a:gd name="connsiteX19" fmla="*/ 11588866 w 11588866"/>
              <a:gd name="connsiteY19" fmla="*/ 798015 h 1864775"/>
              <a:gd name="connsiteX20" fmla="*/ 9867419 w 11588866"/>
              <a:gd name="connsiteY20" fmla="*/ 1864774 h 1864775"/>
              <a:gd name="connsiteX21" fmla="*/ 8470141 w 11588866"/>
              <a:gd name="connsiteY21" fmla="*/ 998898 h 1864775"/>
              <a:gd name="connsiteX22" fmla="*/ 8466637 w 11588866"/>
              <a:gd name="connsiteY22" fmla="*/ 998898 h 1864775"/>
              <a:gd name="connsiteX23" fmla="*/ 7113864 w 11588866"/>
              <a:gd name="connsiteY23" fmla="*/ 160601 h 1864775"/>
              <a:gd name="connsiteX24" fmla="*/ 6085259 w 11588866"/>
              <a:gd name="connsiteY24" fmla="*/ 798016 h 1864775"/>
              <a:gd name="connsiteX25" fmla="*/ 6101268 w 11588866"/>
              <a:gd name="connsiteY25" fmla="*/ 798016 h 186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88866" h="1864775">
                <a:moveTo>
                  <a:pt x="4379822" y="1864775"/>
                </a:moveTo>
                <a:lnTo>
                  <a:pt x="2982543" y="998898"/>
                </a:lnTo>
                <a:lnTo>
                  <a:pt x="2979039" y="998898"/>
                </a:lnTo>
                <a:lnTo>
                  <a:pt x="1626266" y="160601"/>
                </a:lnTo>
                <a:lnTo>
                  <a:pt x="273492" y="998897"/>
                </a:lnTo>
                <a:lnTo>
                  <a:pt x="0" y="998897"/>
                </a:lnTo>
                <a:lnTo>
                  <a:pt x="259165" y="838296"/>
                </a:lnTo>
                <a:lnTo>
                  <a:pt x="259609" y="838296"/>
                </a:lnTo>
                <a:lnTo>
                  <a:pt x="1612383" y="0"/>
                </a:lnTo>
                <a:lnTo>
                  <a:pt x="2965156" y="838297"/>
                </a:lnTo>
                <a:lnTo>
                  <a:pt x="2968660" y="838297"/>
                </a:lnTo>
                <a:lnTo>
                  <a:pt x="4365939" y="1704174"/>
                </a:lnTo>
                <a:lnTo>
                  <a:pt x="6087385" y="637415"/>
                </a:lnTo>
                <a:lnTo>
                  <a:pt x="6071376" y="637415"/>
                </a:lnTo>
                <a:lnTo>
                  <a:pt x="7099981" y="0"/>
                </a:lnTo>
                <a:lnTo>
                  <a:pt x="8452754" y="838297"/>
                </a:lnTo>
                <a:lnTo>
                  <a:pt x="8456258" y="838297"/>
                </a:lnTo>
                <a:lnTo>
                  <a:pt x="9853536" y="1704173"/>
                </a:lnTo>
                <a:lnTo>
                  <a:pt x="11315818" y="798015"/>
                </a:lnTo>
                <a:lnTo>
                  <a:pt x="11588866" y="798015"/>
                </a:lnTo>
                <a:lnTo>
                  <a:pt x="9867419" y="1864774"/>
                </a:lnTo>
                <a:lnTo>
                  <a:pt x="8470141" y="998898"/>
                </a:lnTo>
                <a:lnTo>
                  <a:pt x="8466637" y="998898"/>
                </a:lnTo>
                <a:lnTo>
                  <a:pt x="7113864" y="160601"/>
                </a:lnTo>
                <a:lnTo>
                  <a:pt x="6085259" y="798016"/>
                </a:lnTo>
                <a:lnTo>
                  <a:pt x="6101268" y="798016"/>
                </a:lnTo>
                <a:close/>
              </a:path>
            </a:pathLst>
          </a:cu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52644" y="4804326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게임 소개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490133" y="4890453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컨텐츠 </a:t>
            </a:r>
            <a:r>
              <a:rPr lang="ko-KR" altLang="en-US" sz="20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플로우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0" y="-9896"/>
            <a:ext cx="12192000" cy="2600695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 rot="10800000">
            <a:off x="242719" y="3634584"/>
            <a:ext cx="7250168" cy="2649744"/>
          </a:xfrm>
          <a:custGeom>
            <a:avLst/>
            <a:gdLst>
              <a:gd name="connsiteX0" fmla="*/ 41124 w 7250168"/>
              <a:gd name="connsiteY0" fmla="*/ 2649744 h 2649744"/>
              <a:gd name="connsiteX1" fmla="*/ 0 w 7250168"/>
              <a:gd name="connsiteY1" fmla="*/ 2613533 h 2649744"/>
              <a:gd name="connsiteX2" fmla="*/ 0 w 7250168"/>
              <a:gd name="connsiteY2" fmla="*/ 2397552 h 2649744"/>
              <a:gd name="connsiteX3" fmla="*/ 27241 w 7250168"/>
              <a:gd name="connsiteY3" fmla="*/ 2421539 h 2649744"/>
              <a:gd name="connsiteX4" fmla="*/ 1748687 w 7250168"/>
              <a:gd name="connsiteY4" fmla="*/ 905732 h 2649744"/>
              <a:gd name="connsiteX5" fmla="*/ 1732678 w 7250168"/>
              <a:gd name="connsiteY5" fmla="*/ 905732 h 2649744"/>
              <a:gd name="connsiteX6" fmla="*/ 2761283 w 7250168"/>
              <a:gd name="connsiteY6" fmla="*/ 0 h 2649744"/>
              <a:gd name="connsiteX7" fmla="*/ 4114056 w 7250168"/>
              <a:gd name="connsiteY7" fmla="*/ 1191175 h 2649744"/>
              <a:gd name="connsiteX8" fmla="*/ 4117560 w 7250168"/>
              <a:gd name="connsiteY8" fmla="*/ 1191175 h 2649744"/>
              <a:gd name="connsiteX9" fmla="*/ 5514838 w 7250168"/>
              <a:gd name="connsiteY9" fmla="*/ 2421537 h 2649744"/>
              <a:gd name="connsiteX10" fmla="*/ 6977120 w 7250168"/>
              <a:gd name="connsiteY10" fmla="*/ 1133936 h 2649744"/>
              <a:gd name="connsiteX11" fmla="*/ 7250168 w 7250168"/>
              <a:gd name="connsiteY11" fmla="*/ 1133936 h 2649744"/>
              <a:gd name="connsiteX12" fmla="*/ 5528721 w 7250168"/>
              <a:gd name="connsiteY12" fmla="*/ 2649742 h 2649744"/>
              <a:gd name="connsiteX13" fmla="*/ 4131443 w 7250168"/>
              <a:gd name="connsiteY13" fmla="*/ 1419380 h 2649744"/>
              <a:gd name="connsiteX14" fmla="*/ 4127939 w 7250168"/>
              <a:gd name="connsiteY14" fmla="*/ 1419380 h 2649744"/>
              <a:gd name="connsiteX15" fmla="*/ 2775166 w 7250168"/>
              <a:gd name="connsiteY15" fmla="*/ 228205 h 2649744"/>
              <a:gd name="connsiteX16" fmla="*/ 1746561 w 7250168"/>
              <a:gd name="connsiteY16" fmla="*/ 1133938 h 2649744"/>
              <a:gd name="connsiteX17" fmla="*/ 1762570 w 7250168"/>
              <a:gd name="connsiteY17" fmla="*/ 1133938 h 264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250168" h="2649744">
                <a:moveTo>
                  <a:pt x="41124" y="2649744"/>
                </a:moveTo>
                <a:lnTo>
                  <a:pt x="0" y="2613533"/>
                </a:lnTo>
                <a:lnTo>
                  <a:pt x="0" y="2397552"/>
                </a:lnTo>
                <a:lnTo>
                  <a:pt x="27241" y="2421539"/>
                </a:lnTo>
                <a:lnTo>
                  <a:pt x="1748687" y="905732"/>
                </a:lnTo>
                <a:lnTo>
                  <a:pt x="1732678" y="905732"/>
                </a:lnTo>
                <a:lnTo>
                  <a:pt x="2761283" y="0"/>
                </a:lnTo>
                <a:lnTo>
                  <a:pt x="4114056" y="1191175"/>
                </a:lnTo>
                <a:lnTo>
                  <a:pt x="4117560" y="1191175"/>
                </a:lnTo>
                <a:lnTo>
                  <a:pt x="5514838" y="2421537"/>
                </a:lnTo>
                <a:lnTo>
                  <a:pt x="6977120" y="1133936"/>
                </a:lnTo>
                <a:lnTo>
                  <a:pt x="7250168" y="1133936"/>
                </a:lnTo>
                <a:lnTo>
                  <a:pt x="5528721" y="2649742"/>
                </a:lnTo>
                <a:lnTo>
                  <a:pt x="4131443" y="1419380"/>
                </a:lnTo>
                <a:lnTo>
                  <a:pt x="4127939" y="1419380"/>
                </a:lnTo>
                <a:lnTo>
                  <a:pt x="2775166" y="228205"/>
                </a:lnTo>
                <a:lnTo>
                  <a:pt x="1746561" y="1133938"/>
                </a:lnTo>
                <a:lnTo>
                  <a:pt x="1762570" y="1133938"/>
                </a:lnTo>
                <a:close/>
              </a:path>
            </a:pathLst>
          </a:custGeom>
          <a:solidFill>
            <a:srgbClr val="FFAF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자유형 72"/>
          <p:cNvSpPr/>
          <p:nvPr/>
        </p:nvSpPr>
        <p:spPr>
          <a:xfrm>
            <a:off x="9200277" y="603890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10973659" y="603891"/>
            <a:ext cx="886689" cy="27522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자유형 74"/>
          <p:cNvSpPr/>
          <p:nvPr/>
        </p:nvSpPr>
        <p:spPr>
          <a:xfrm>
            <a:off x="10086968" y="603891"/>
            <a:ext cx="886689" cy="27522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8" name="자유형 77"/>
          <p:cNvSpPr/>
          <p:nvPr/>
        </p:nvSpPr>
        <p:spPr>
          <a:xfrm>
            <a:off x="8313586" y="603890"/>
            <a:ext cx="886691" cy="324583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자유형 80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2" name="자유형 81"/>
          <p:cNvSpPr/>
          <p:nvPr/>
        </p:nvSpPr>
        <p:spPr>
          <a:xfrm>
            <a:off x="9347200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3" name="자유형 82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자유형 83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5" name="제목 1"/>
          <p:cNvSpPr txBox="1">
            <a:spLocks/>
          </p:cNvSpPr>
          <p:nvPr/>
        </p:nvSpPr>
        <p:spPr>
          <a:xfrm>
            <a:off x="8258143" y="687352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ko-KR" altLang="en-US" sz="1200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9857299" y="639083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7" name="제목 1"/>
          <p:cNvSpPr txBox="1">
            <a:spLocks/>
          </p:cNvSpPr>
          <p:nvPr/>
        </p:nvSpPr>
        <p:spPr>
          <a:xfrm>
            <a:off x="9082500" y="64687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 </a:t>
            </a:r>
            <a:r>
              <a:rPr lang="ko-KR" altLang="en-US" sz="1200" dirty="0" err="1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327228" y="313271"/>
            <a:ext cx="2769720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895377" y="1601805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0" name="직사각형 89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캐릭터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</p:grpSp>
      <p:sp>
        <p:nvSpPr>
          <p:cNvPr id="98" name="제목 1"/>
          <p:cNvSpPr txBox="1">
            <a:spLocks/>
          </p:cNvSpPr>
          <p:nvPr/>
        </p:nvSpPr>
        <p:spPr>
          <a:xfrm>
            <a:off x="644671" y="1077041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16241" y="1088662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895376" y="3480583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직사각형 100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민원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895375" y="4995058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직사각형 103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아이템 구매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4763698" y="1595470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9" name="직사각형 118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전투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</p:grpSp>
      <p:cxnSp>
        <p:nvCxnSpPr>
          <p:cNvPr id="121" name="직선 화살표 연결선 120"/>
          <p:cNvCxnSpPr>
            <a:stCxn id="91" idx="3"/>
            <a:endCxn id="120" idx="1"/>
          </p:cNvCxnSpPr>
          <p:nvPr/>
        </p:nvCxnSpPr>
        <p:spPr>
          <a:xfrm flipV="1">
            <a:off x="2355332" y="2180455"/>
            <a:ext cx="2408366" cy="6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/>
          <p:cNvGrpSpPr/>
          <p:nvPr/>
        </p:nvGrpSpPr>
        <p:grpSpPr>
          <a:xfrm>
            <a:off x="2453235" y="4995058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3" name="직사각형 122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커스터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마이징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2453235" y="3480583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6" name="직사각형 125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진행 현황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</p:grpSp>
      <p:sp>
        <p:nvSpPr>
          <p:cNvPr id="128" name="직사각형 127"/>
          <p:cNvSpPr/>
          <p:nvPr/>
        </p:nvSpPr>
        <p:spPr>
          <a:xfrm>
            <a:off x="828171" y="1485900"/>
            <a:ext cx="3153280" cy="500062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제목 1"/>
          <p:cNvSpPr txBox="1">
            <a:spLocks/>
          </p:cNvSpPr>
          <p:nvPr/>
        </p:nvSpPr>
        <p:spPr>
          <a:xfrm>
            <a:off x="-122881" y="1484239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585187" y="1484238"/>
            <a:ext cx="7006737" cy="510706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제목 1"/>
          <p:cNvSpPr txBox="1">
            <a:spLocks/>
          </p:cNvSpPr>
          <p:nvPr/>
        </p:nvSpPr>
        <p:spPr>
          <a:xfrm>
            <a:off x="3668069" y="1484239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8100291" y="1595470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3" name="직사각형 132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일반 적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429911" y="3367341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6" name="직사각형 135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이동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5429911" y="4873082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9" name="직사각형 138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대쉬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9747386" y="1595470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2" name="직사각형 141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보스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44" name="직선 화살표 연결선 143"/>
          <p:cNvCxnSpPr>
            <a:stCxn id="120" idx="3"/>
            <a:endCxn id="134" idx="1"/>
          </p:cNvCxnSpPr>
          <p:nvPr/>
        </p:nvCxnSpPr>
        <p:spPr>
          <a:xfrm>
            <a:off x="6223653" y="2180455"/>
            <a:ext cx="18766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/>
          <p:cNvGrpSpPr/>
          <p:nvPr/>
        </p:nvGrpSpPr>
        <p:grpSpPr>
          <a:xfrm>
            <a:off x="7109958" y="3367341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6" name="직사각형 145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점프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7109958" y="4873082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9" name="직사각형 148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벽타기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9744563" y="3356758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2" name="직사각형 151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일반 공격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9754786" y="4862499"/>
            <a:ext cx="1459955" cy="1417619"/>
            <a:chOff x="628677" y="1868505"/>
            <a:chExt cx="1459955" cy="1417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5" name="직사각형 154"/>
            <p:cNvSpPr/>
            <p:nvPr/>
          </p:nvSpPr>
          <p:spPr>
            <a:xfrm>
              <a:off x="628677" y="3038474"/>
              <a:ext cx="1459955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차징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공격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628677" y="1868505"/>
              <a:ext cx="1459955" cy="1169969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</p:grpSp>
      <p:sp>
        <p:nvSpPr>
          <p:cNvPr id="157" name="직사각형 156"/>
          <p:cNvSpPr/>
          <p:nvPr/>
        </p:nvSpPr>
        <p:spPr>
          <a:xfrm>
            <a:off x="5362385" y="3271322"/>
            <a:ext cx="3292759" cy="315193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9629107" y="3260739"/>
            <a:ext cx="1690865" cy="315193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제목 1"/>
          <p:cNvSpPr txBox="1">
            <a:spLocks/>
          </p:cNvSpPr>
          <p:nvPr/>
        </p:nvSpPr>
        <p:spPr>
          <a:xfrm>
            <a:off x="6367636" y="2922072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플레이어 행동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0" name="제목 1"/>
          <p:cNvSpPr txBox="1">
            <a:spLocks/>
          </p:cNvSpPr>
          <p:nvPr/>
        </p:nvSpPr>
        <p:spPr>
          <a:xfrm>
            <a:off x="8456539" y="3258591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공격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4637700" y="3198407"/>
            <a:ext cx="6811350" cy="328811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제목 1"/>
          <p:cNvSpPr txBox="1">
            <a:spLocks/>
          </p:cNvSpPr>
          <p:nvPr/>
        </p:nvSpPr>
        <p:spPr>
          <a:xfrm>
            <a:off x="4278733" y="3247180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3" name="제목 1"/>
          <p:cNvSpPr txBox="1">
            <a:spLocks/>
          </p:cNvSpPr>
          <p:nvPr/>
        </p:nvSpPr>
        <p:spPr>
          <a:xfrm>
            <a:off x="10762924" y="627093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UX_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포지션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t="627" r="20138" b="16333"/>
          <a:stretch/>
        </p:blipFill>
        <p:spPr>
          <a:xfrm>
            <a:off x="4763698" y="1595469"/>
            <a:ext cx="1459955" cy="1169969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3975" r="13785" b="57368"/>
          <a:stretch/>
        </p:blipFill>
        <p:spPr>
          <a:xfrm>
            <a:off x="879231" y="1591408"/>
            <a:ext cx="1477107" cy="1169378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2" t="20599" r="12049" b="37540"/>
          <a:stretch/>
        </p:blipFill>
        <p:spPr>
          <a:xfrm>
            <a:off x="9759463" y="1591408"/>
            <a:ext cx="1450730" cy="1169378"/>
          </a:xfrm>
          <a:prstGeom prst="rect">
            <a:avLst/>
          </a:prstGeom>
        </p:spPr>
      </p:pic>
      <p:sp>
        <p:nvSpPr>
          <p:cNvPr id="167" name="타원 166"/>
          <p:cNvSpPr/>
          <p:nvPr/>
        </p:nvSpPr>
        <p:spPr>
          <a:xfrm>
            <a:off x="4793061" y="2306129"/>
            <a:ext cx="211015" cy="2110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8" name="직선 연결선 167"/>
          <p:cNvCxnSpPr/>
          <p:nvPr/>
        </p:nvCxnSpPr>
        <p:spPr>
          <a:xfrm>
            <a:off x="4898568" y="2228850"/>
            <a:ext cx="0" cy="3512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4763698" y="2411636"/>
            <a:ext cx="294077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5"/>
          <a:stretch/>
        </p:blipFill>
        <p:spPr>
          <a:xfrm>
            <a:off x="2462297" y="4991299"/>
            <a:ext cx="1450893" cy="1199952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7"/>
          <a:stretch/>
        </p:blipFill>
        <p:spPr>
          <a:xfrm>
            <a:off x="905354" y="4965799"/>
            <a:ext cx="1446878" cy="1187351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3538" b="-1"/>
          <a:stretch/>
        </p:blipFill>
        <p:spPr>
          <a:xfrm>
            <a:off x="885825" y="3467100"/>
            <a:ext cx="1138502" cy="1183452"/>
          </a:xfrm>
          <a:prstGeom prst="rect">
            <a:avLst/>
          </a:prstGeom>
        </p:spPr>
      </p:pic>
      <p:sp>
        <p:nvSpPr>
          <p:cNvPr id="173" name="사각형 설명선 172"/>
          <p:cNvSpPr/>
          <p:nvPr/>
        </p:nvSpPr>
        <p:spPr>
          <a:xfrm rot="5400000">
            <a:off x="1410281" y="3708604"/>
            <a:ext cx="1169969" cy="713932"/>
          </a:xfrm>
          <a:prstGeom prst="wedgeRectCallout">
            <a:avLst>
              <a:gd name="adj1" fmla="val -20833"/>
              <a:gd name="adj2" fmla="val 798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폭주족을 잡아 줘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좋아 </a:t>
            </a:r>
            <a:r>
              <a:rPr lang="en-US" altLang="ko-KR" sz="900" dirty="0" smtClean="0">
                <a:solidFill>
                  <a:schemeClr val="tx1"/>
                </a:solidFill>
              </a:rPr>
              <a:t>| </a:t>
            </a:r>
            <a:r>
              <a:rPr lang="ko-KR" altLang="en-US" sz="900" dirty="0" smtClean="0">
                <a:solidFill>
                  <a:schemeClr val="tx1"/>
                </a:solidFill>
              </a:rPr>
              <a:t>싫어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7" r="14447" b="508"/>
          <a:stretch/>
        </p:blipFill>
        <p:spPr>
          <a:xfrm>
            <a:off x="2462296" y="3480583"/>
            <a:ext cx="1450893" cy="1177142"/>
          </a:xfrm>
          <a:prstGeom prst="rect">
            <a:avLst/>
          </a:prstGeom>
        </p:spPr>
      </p:pic>
      <p:cxnSp>
        <p:nvCxnSpPr>
          <p:cNvPr id="175" name="직선 연결선 174"/>
          <p:cNvCxnSpPr/>
          <p:nvPr/>
        </p:nvCxnSpPr>
        <p:spPr>
          <a:xfrm flipH="1">
            <a:off x="3048000" y="3648075"/>
            <a:ext cx="114300" cy="762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3048000" y="3648075"/>
            <a:ext cx="114300" cy="762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그림 17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8" t="5618" r="19950" b="69617"/>
          <a:stretch/>
        </p:blipFill>
        <p:spPr>
          <a:xfrm>
            <a:off x="8134349" y="1609725"/>
            <a:ext cx="1428751" cy="1152525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59" y="3383192"/>
            <a:ext cx="1459954" cy="1154117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10" y="3379773"/>
            <a:ext cx="1459956" cy="1145104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11" y="4898202"/>
            <a:ext cx="1459956" cy="1144850"/>
          </a:xfrm>
          <a:prstGeom prst="rect">
            <a:avLst/>
          </a:prstGeom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57" y="4898202"/>
            <a:ext cx="1459955" cy="1147238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27" y="3355139"/>
            <a:ext cx="1117550" cy="1182170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03" y="4851107"/>
            <a:ext cx="1287720" cy="11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9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1327228" y="313271"/>
            <a:ext cx="2769720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885031" y="686251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3101" y="696625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63" y="1103551"/>
            <a:ext cx="8079342" cy="5544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자유형 21"/>
          <p:cNvSpPr/>
          <p:nvPr/>
        </p:nvSpPr>
        <p:spPr>
          <a:xfrm>
            <a:off x="9200277" y="603890"/>
            <a:ext cx="886691" cy="324583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0973659" y="603891"/>
            <a:ext cx="886689" cy="27522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10086968" y="603891"/>
            <a:ext cx="886689" cy="27522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313586" y="603891"/>
            <a:ext cx="886691" cy="291176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8258143" y="687352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9857299" y="639083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9082500" y="64687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 </a:t>
            </a:r>
            <a:r>
              <a:rPr lang="ko-KR" altLang="en-US" sz="1200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10762924" y="627093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UX_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포지션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3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47379" y="2186628"/>
            <a:ext cx="652054" cy="138670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84467" y="2710618"/>
            <a:ext cx="940820" cy="115702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181466" y="2709218"/>
            <a:ext cx="940820" cy="115702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210874" y="2683933"/>
            <a:ext cx="1533075" cy="140987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5627242" y="596186"/>
            <a:ext cx="886691" cy="348725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513933" y="60184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82257" y="4428828"/>
            <a:ext cx="2660073" cy="1902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빠른 속도로 질주하며 적을 추적하고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공격하는 재미</a:t>
            </a:r>
            <a:endParaRPr lang="ko-KR" altLang="en-US" sz="1600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95060" y="4428828"/>
            <a:ext cx="2660073" cy="1902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과장된 이펙트와 효과음을 통해 </a:t>
            </a:r>
            <a:r>
              <a:rPr lang="ko-KR" altLang="en-US" sz="1600" dirty="0" err="1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타격감과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호쾌함을 </a:t>
            </a:r>
            <a:endParaRPr lang="en-US" altLang="ko-KR" sz="1600" dirty="0" smtClean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강조함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396878" y="4461164"/>
            <a:ext cx="2660073" cy="1902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잔혹하고 부조리하지만</a:t>
            </a:r>
            <a:endParaRPr lang="en-US" altLang="ko-KR" sz="1600" dirty="0" smtClean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실소가 나오는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우스꽝스럽게 표현된</a:t>
            </a:r>
            <a:endParaRPr lang="en-US" altLang="ko-KR" sz="1600" dirty="0" smtClean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우스꽝스럽지 않은 이야기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0218" y="4461164"/>
            <a:ext cx="2660073" cy="1902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실소를 자아내는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br>
              <a:rPr lang="en-US" altLang="ko-KR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그러나 나름의 논리를 가진 이야기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7414504" y="60184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8301195" y="601844"/>
            <a:ext cx="1122243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필요 정보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853382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5571799" y="679649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2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296727" y="64483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8186360" y="64699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382257" y="1869624"/>
            <a:ext cx="5480059" cy="480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여고생 시장님의 </a:t>
            </a:r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</a:t>
            </a:r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급</a:t>
            </a:r>
            <a:r>
              <a:rPr lang="ko-KR" altLang="en-US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감성이 </a:t>
            </a:r>
            <a:r>
              <a:rPr lang="ko-KR" altLang="en-US" sz="24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들어간</a:t>
            </a:r>
            <a:endParaRPr lang="ko-KR" altLang="en-US" sz="2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3382257" y="2346029"/>
            <a:ext cx="5480059" cy="503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속도감</a:t>
            </a:r>
            <a:r>
              <a:rPr lang="ko-KR" altLang="en-US" sz="24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있고 </a:t>
            </a:r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과장된</a:t>
            </a:r>
            <a:r>
              <a:rPr lang="ko-KR" altLang="en-US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통쾌한 </a:t>
            </a:r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블랙코미디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1982011" y="4495812"/>
            <a:ext cx="1037368" cy="503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</a:t>
            </a:r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급</a:t>
            </a:r>
            <a:endParaRPr lang="ko-KR" altLang="en-US" sz="2400" b="1" u="sng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4824878" y="4428828"/>
            <a:ext cx="1217452" cy="503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속도감</a:t>
            </a:r>
            <a:endParaRPr lang="ko-KR" altLang="en-US" sz="2400" b="1" u="sng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7983467" y="4426671"/>
            <a:ext cx="1071666" cy="501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과장</a:t>
            </a:r>
            <a:endParaRPr lang="ko-KR" altLang="en-US" sz="2400" b="1" u="sng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0283860" y="4461164"/>
            <a:ext cx="1881851" cy="503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블랙코미디</a:t>
            </a:r>
            <a:endParaRPr lang="ko-KR" altLang="en-US" sz="2400" b="1" u="sng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02" y="3463360"/>
            <a:ext cx="1229585" cy="1229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06" y="3463360"/>
            <a:ext cx="1214120" cy="1214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13699" r="6409" b="28864"/>
          <a:stretch/>
        </p:blipFill>
        <p:spPr>
          <a:xfrm>
            <a:off x="186514" y="3525062"/>
            <a:ext cx="1236636" cy="122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4" r="26529"/>
          <a:stretch/>
        </p:blipFill>
        <p:spPr>
          <a:xfrm>
            <a:off x="9212936" y="3436125"/>
            <a:ext cx="1229585" cy="124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6403097" y="66236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47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1327228" y="313271"/>
            <a:ext cx="2769720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62959" y="809645"/>
            <a:ext cx="1924793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유저 경험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34529" y="821266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39" y="1147871"/>
            <a:ext cx="9296922" cy="5427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자유형 11"/>
          <p:cNvSpPr/>
          <p:nvPr/>
        </p:nvSpPr>
        <p:spPr>
          <a:xfrm>
            <a:off x="9200277" y="603890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973659" y="603891"/>
            <a:ext cx="886689" cy="27522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0086968" y="603890"/>
            <a:ext cx="886689" cy="352771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8313586" y="603891"/>
            <a:ext cx="886691" cy="28338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8258143" y="687352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857299" y="639083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082500" y="64687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 </a:t>
            </a:r>
            <a:r>
              <a:rPr lang="ko-KR" altLang="en-US" sz="1200" dirty="0" err="1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10762924" y="627093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UX_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포지션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86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1327228" y="313271"/>
            <a:ext cx="2769720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92263" y="847322"/>
            <a:ext cx="186992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유저 경험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포지션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3833" y="858943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63833" y="1335812"/>
            <a:ext cx="11428191" cy="54315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72526" y="4051580"/>
            <a:ext cx="875382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 rot="16200000" flipV="1">
            <a:off x="4193826" y="4122526"/>
            <a:ext cx="3804775" cy="48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제목 1"/>
          <p:cNvSpPr txBox="1">
            <a:spLocks/>
          </p:cNvSpPr>
          <p:nvPr/>
        </p:nvSpPr>
        <p:spPr>
          <a:xfrm>
            <a:off x="5161248" y="1627634"/>
            <a:ext cx="186992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단순함</a:t>
            </a:r>
            <a:endParaRPr lang="ko-KR" altLang="en-US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0" name="제목 1"/>
          <p:cNvSpPr txBox="1">
            <a:spLocks/>
          </p:cNvSpPr>
          <p:nvPr/>
        </p:nvSpPr>
        <p:spPr>
          <a:xfrm>
            <a:off x="106854" y="3725557"/>
            <a:ext cx="186992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무거운</a:t>
            </a:r>
            <a:endParaRPr lang="ko-KR" altLang="en-US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2" name="제목 1"/>
          <p:cNvSpPr txBox="1">
            <a:spLocks/>
          </p:cNvSpPr>
          <p:nvPr/>
        </p:nvSpPr>
        <p:spPr>
          <a:xfrm>
            <a:off x="10185902" y="3697713"/>
            <a:ext cx="186992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가벼운</a:t>
            </a:r>
            <a:endParaRPr lang="ko-KR" altLang="en-US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3" name="제목 1"/>
          <p:cNvSpPr txBox="1">
            <a:spLocks/>
          </p:cNvSpPr>
          <p:nvPr/>
        </p:nvSpPr>
        <p:spPr>
          <a:xfrm>
            <a:off x="5185525" y="6277116"/>
            <a:ext cx="186992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복잡함</a:t>
            </a:r>
            <a:endParaRPr lang="ko-KR" altLang="en-US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6741460" y="2122770"/>
            <a:ext cx="1751202" cy="1668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마법소녀</a:t>
            </a:r>
            <a:endParaRPr lang="en-US" altLang="ko-KR" sz="16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즈큥도큥</a:t>
            </a:r>
            <a:endParaRPr lang="en-US" altLang="ko-KR" sz="16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루루핑</a:t>
            </a:r>
            <a:endParaRPr lang="en-US" altLang="ko-KR" sz="16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883920" y="4532133"/>
            <a:ext cx="1715468" cy="1735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카트라이더</a:t>
            </a:r>
            <a:endParaRPr lang="ko-KR" altLang="en-US" sz="160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42036" y="2137455"/>
            <a:ext cx="1635182" cy="16003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아스팔트</a:t>
            </a:r>
            <a:endParaRPr lang="ko-KR" altLang="en-US" sz="160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219944" y="4411120"/>
            <a:ext cx="1846595" cy="1789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GTA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시리즈</a:t>
            </a:r>
            <a:endParaRPr lang="en-US" altLang="ko-KR" sz="16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019185" y="1691501"/>
            <a:ext cx="1574924" cy="1612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Project</a:t>
            </a:r>
          </a:p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JK</a:t>
            </a:r>
            <a:endParaRPr lang="ko-KR" altLang="en-US" sz="1600" b="1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5161248" y="1871763"/>
            <a:ext cx="186992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조작</a:t>
            </a:r>
            <a:endParaRPr lang="ko-KR" altLang="en-US" sz="16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5185524" y="6019849"/>
            <a:ext cx="186992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조작</a:t>
            </a:r>
            <a:endParaRPr lang="ko-KR" altLang="en-US" sz="16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10185902" y="4067690"/>
            <a:ext cx="186992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분위기</a:t>
            </a:r>
            <a:endParaRPr lang="ko-KR" altLang="en-US" sz="16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100026" y="4067690"/>
            <a:ext cx="186992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분위기</a:t>
            </a:r>
            <a:endParaRPr lang="ko-KR" altLang="en-US" sz="16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9200277" y="603890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10086968" y="603891"/>
            <a:ext cx="886689" cy="27522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8313586" y="603891"/>
            <a:ext cx="886691" cy="283380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8258143" y="687352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9857299" y="639083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9082500" y="64687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 </a:t>
            </a:r>
            <a:r>
              <a:rPr lang="ko-KR" altLang="en-US" sz="1200" dirty="0" err="1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73659" y="603891"/>
            <a:ext cx="886689" cy="324582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10762924" y="627093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UX_</a:t>
            </a:r>
            <a:r>
              <a:rPr lang="ko-KR" altLang="en-US" sz="12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포지션</a:t>
            </a:r>
            <a:endParaRPr lang="ko-KR" altLang="en-US" sz="12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89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0" y="2600696"/>
            <a:ext cx="12192000" cy="4267200"/>
          </a:xfrm>
          <a:prstGeom prst="rect">
            <a:avLst/>
          </a:prstGeom>
          <a:solidFill>
            <a:srgbClr val="FFBD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316" y="2815848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Project JK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0092" y="3202419"/>
            <a:ext cx="11684048" cy="3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3721853" y="4180409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플레이 상세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221687" y="4045052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 계획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1394275" y="5406660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394274" y="5641962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1279439" y="5879732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4175119" y="4556139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낮 시스템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060285" y="479431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밤 시스템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6926518" y="554966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926518" y="5797851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6811683" y="6046038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UX_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포지션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9663319" y="4430578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BM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9645160" y="4654408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DLC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9530326" y="4896732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4085376" y="5028846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인게임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예시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9548485" y="514749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팝업스토어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6931764" y="5301477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1394275" y="5169945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자유형 68"/>
          <p:cNvSpPr/>
          <p:nvPr/>
        </p:nvSpPr>
        <p:spPr>
          <a:xfrm rot="10800000">
            <a:off x="240092" y="3644480"/>
            <a:ext cx="11588866" cy="2649744"/>
          </a:xfrm>
          <a:custGeom>
            <a:avLst/>
            <a:gdLst>
              <a:gd name="connsiteX0" fmla="*/ 4379822 w 11588866"/>
              <a:gd name="connsiteY0" fmla="*/ 1864775 h 1864775"/>
              <a:gd name="connsiteX1" fmla="*/ 2982543 w 11588866"/>
              <a:gd name="connsiteY1" fmla="*/ 998898 h 1864775"/>
              <a:gd name="connsiteX2" fmla="*/ 2979039 w 11588866"/>
              <a:gd name="connsiteY2" fmla="*/ 998898 h 1864775"/>
              <a:gd name="connsiteX3" fmla="*/ 1626266 w 11588866"/>
              <a:gd name="connsiteY3" fmla="*/ 160601 h 1864775"/>
              <a:gd name="connsiteX4" fmla="*/ 273492 w 11588866"/>
              <a:gd name="connsiteY4" fmla="*/ 998897 h 1864775"/>
              <a:gd name="connsiteX5" fmla="*/ 0 w 11588866"/>
              <a:gd name="connsiteY5" fmla="*/ 998897 h 1864775"/>
              <a:gd name="connsiteX6" fmla="*/ 259165 w 11588866"/>
              <a:gd name="connsiteY6" fmla="*/ 838296 h 1864775"/>
              <a:gd name="connsiteX7" fmla="*/ 259609 w 11588866"/>
              <a:gd name="connsiteY7" fmla="*/ 838296 h 1864775"/>
              <a:gd name="connsiteX8" fmla="*/ 1612383 w 11588866"/>
              <a:gd name="connsiteY8" fmla="*/ 0 h 1864775"/>
              <a:gd name="connsiteX9" fmla="*/ 2965156 w 11588866"/>
              <a:gd name="connsiteY9" fmla="*/ 838297 h 1864775"/>
              <a:gd name="connsiteX10" fmla="*/ 2968660 w 11588866"/>
              <a:gd name="connsiteY10" fmla="*/ 838297 h 1864775"/>
              <a:gd name="connsiteX11" fmla="*/ 4365939 w 11588866"/>
              <a:gd name="connsiteY11" fmla="*/ 1704174 h 1864775"/>
              <a:gd name="connsiteX12" fmla="*/ 6087385 w 11588866"/>
              <a:gd name="connsiteY12" fmla="*/ 637415 h 1864775"/>
              <a:gd name="connsiteX13" fmla="*/ 6071376 w 11588866"/>
              <a:gd name="connsiteY13" fmla="*/ 637415 h 1864775"/>
              <a:gd name="connsiteX14" fmla="*/ 7099981 w 11588866"/>
              <a:gd name="connsiteY14" fmla="*/ 0 h 1864775"/>
              <a:gd name="connsiteX15" fmla="*/ 8452754 w 11588866"/>
              <a:gd name="connsiteY15" fmla="*/ 838297 h 1864775"/>
              <a:gd name="connsiteX16" fmla="*/ 8456258 w 11588866"/>
              <a:gd name="connsiteY16" fmla="*/ 838297 h 1864775"/>
              <a:gd name="connsiteX17" fmla="*/ 9853536 w 11588866"/>
              <a:gd name="connsiteY17" fmla="*/ 1704173 h 1864775"/>
              <a:gd name="connsiteX18" fmla="*/ 11315818 w 11588866"/>
              <a:gd name="connsiteY18" fmla="*/ 798015 h 1864775"/>
              <a:gd name="connsiteX19" fmla="*/ 11588866 w 11588866"/>
              <a:gd name="connsiteY19" fmla="*/ 798015 h 1864775"/>
              <a:gd name="connsiteX20" fmla="*/ 9867419 w 11588866"/>
              <a:gd name="connsiteY20" fmla="*/ 1864774 h 1864775"/>
              <a:gd name="connsiteX21" fmla="*/ 8470141 w 11588866"/>
              <a:gd name="connsiteY21" fmla="*/ 998898 h 1864775"/>
              <a:gd name="connsiteX22" fmla="*/ 8466637 w 11588866"/>
              <a:gd name="connsiteY22" fmla="*/ 998898 h 1864775"/>
              <a:gd name="connsiteX23" fmla="*/ 7113864 w 11588866"/>
              <a:gd name="connsiteY23" fmla="*/ 160601 h 1864775"/>
              <a:gd name="connsiteX24" fmla="*/ 6085259 w 11588866"/>
              <a:gd name="connsiteY24" fmla="*/ 798016 h 1864775"/>
              <a:gd name="connsiteX25" fmla="*/ 6101268 w 11588866"/>
              <a:gd name="connsiteY25" fmla="*/ 798016 h 186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88866" h="1864775">
                <a:moveTo>
                  <a:pt x="4379822" y="1864775"/>
                </a:moveTo>
                <a:lnTo>
                  <a:pt x="2982543" y="998898"/>
                </a:lnTo>
                <a:lnTo>
                  <a:pt x="2979039" y="998898"/>
                </a:lnTo>
                <a:lnTo>
                  <a:pt x="1626266" y="160601"/>
                </a:lnTo>
                <a:lnTo>
                  <a:pt x="273492" y="998897"/>
                </a:lnTo>
                <a:lnTo>
                  <a:pt x="0" y="998897"/>
                </a:lnTo>
                <a:lnTo>
                  <a:pt x="259165" y="838296"/>
                </a:lnTo>
                <a:lnTo>
                  <a:pt x="259609" y="838296"/>
                </a:lnTo>
                <a:lnTo>
                  <a:pt x="1612383" y="0"/>
                </a:lnTo>
                <a:lnTo>
                  <a:pt x="2965156" y="838297"/>
                </a:lnTo>
                <a:lnTo>
                  <a:pt x="2968660" y="838297"/>
                </a:lnTo>
                <a:lnTo>
                  <a:pt x="4365939" y="1704174"/>
                </a:lnTo>
                <a:lnTo>
                  <a:pt x="6087385" y="637415"/>
                </a:lnTo>
                <a:lnTo>
                  <a:pt x="6071376" y="637415"/>
                </a:lnTo>
                <a:lnTo>
                  <a:pt x="7099981" y="0"/>
                </a:lnTo>
                <a:lnTo>
                  <a:pt x="8452754" y="838297"/>
                </a:lnTo>
                <a:lnTo>
                  <a:pt x="8456258" y="838297"/>
                </a:lnTo>
                <a:lnTo>
                  <a:pt x="9853536" y="1704173"/>
                </a:lnTo>
                <a:lnTo>
                  <a:pt x="11315818" y="798015"/>
                </a:lnTo>
                <a:lnTo>
                  <a:pt x="11588866" y="798015"/>
                </a:lnTo>
                <a:lnTo>
                  <a:pt x="9867419" y="1864774"/>
                </a:lnTo>
                <a:lnTo>
                  <a:pt x="8470141" y="998898"/>
                </a:lnTo>
                <a:lnTo>
                  <a:pt x="8466637" y="998898"/>
                </a:lnTo>
                <a:lnTo>
                  <a:pt x="7113864" y="160601"/>
                </a:lnTo>
                <a:lnTo>
                  <a:pt x="6085259" y="798016"/>
                </a:lnTo>
                <a:lnTo>
                  <a:pt x="6101268" y="798016"/>
                </a:lnTo>
                <a:close/>
              </a:path>
            </a:pathLst>
          </a:cu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52644" y="4804326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게임 소개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490133" y="4890453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컨텐츠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플로우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0" y="-9896"/>
            <a:ext cx="12192000" cy="2600695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 rot="10800000">
            <a:off x="257462" y="3644481"/>
            <a:ext cx="9962148" cy="2649744"/>
          </a:xfrm>
          <a:custGeom>
            <a:avLst/>
            <a:gdLst>
              <a:gd name="connsiteX0" fmla="*/ 2753104 w 9962148"/>
              <a:gd name="connsiteY0" fmla="*/ 2649744 h 2649744"/>
              <a:gd name="connsiteX1" fmla="*/ 1355825 w 9962148"/>
              <a:gd name="connsiteY1" fmla="*/ 1419380 h 2649744"/>
              <a:gd name="connsiteX2" fmla="*/ 1352321 w 9962148"/>
              <a:gd name="connsiteY2" fmla="*/ 1419380 h 2649744"/>
              <a:gd name="connsiteX3" fmla="*/ 0 w 9962148"/>
              <a:gd name="connsiteY3" fmla="*/ 228604 h 2649744"/>
              <a:gd name="connsiteX4" fmla="*/ 0 w 9962148"/>
              <a:gd name="connsiteY4" fmla="*/ 12623 h 2649744"/>
              <a:gd name="connsiteX5" fmla="*/ 1338438 w 9962148"/>
              <a:gd name="connsiteY5" fmla="*/ 1191175 h 2649744"/>
              <a:gd name="connsiteX6" fmla="*/ 1341942 w 9962148"/>
              <a:gd name="connsiteY6" fmla="*/ 1191175 h 2649744"/>
              <a:gd name="connsiteX7" fmla="*/ 2739221 w 9962148"/>
              <a:gd name="connsiteY7" fmla="*/ 2421539 h 2649744"/>
              <a:gd name="connsiteX8" fmla="*/ 4460667 w 9962148"/>
              <a:gd name="connsiteY8" fmla="*/ 905732 h 2649744"/>
              <a:gd name="connsiteX9" fmla="*/ 4444658 w 9962148"/>
              <a:gd name="connsiteY9" fmla="*/ 905732 h 2649744"/>
              <a:gd name="connsiteX10" fmla="*/ 5473263 w 9962148"/>
              <a:gd name="connsiteY10" fmla="*/ 0 h 2649744"/>
              <a:gd name="connsiteX11" fmla="*/ 6826036 w 9962148"/>
              <a:gd name="connsiteY11" fmla="*/ 1191175 h 2649744"/>
              <a:gd name="connsiteX12" fmla="*/ 6829540 w 9962148"/>
              <a:gd name="connsiteY12" fmla="*/ 1191175 h 2649744"/>
              <a:gd name="connsiteX13" fmla="*/ 8226818 w 9962148"/>
              <a:gd name="connsiteY13" fmla="*/ 2421537 h 2649744"/>
              <a:gd name="connsiteX14" fmla="*/ 9689100 w 9962148"/>
              <a:gd name="connsiteY14" fmla="*/ 1133936 h 2649744"/>
              <a:gd name="connsiteX15" fmla="*/ 9962148 w 9962148"/>
              <a:gd name="connsiteY15" fmla="*/ 1133936 h 2649744"/>
              <a:gd name="connsiteX16" fmla="*/ 8240701 w 9962148"/>
              <a:gd name="connsiteY16" fmla="*/ 2649743 h 2649744"/>
              <a:gd name="connsiteX17" fmla="*/ 6843423 w 9962148"/>
              <a:gd name="connsiteY17" fmla="*/ 1419380 h 2649744"/>
              <a:gd name="connsiteX18" fmla="*/ 6839919 w 9962148"/>
              <a:gd name="connsiteY18" fmla="*/ 1419380 h 2649744"/>
              <a:gd name="connsiteX19" fmla="*/ 5487146 w 9962148"/>
              <a:gd name="connsiteY19" fmla="*/ 228206 h 2649744"/>
              <a:gd name="connsiteX20" fmla="*/ 4458541 w 9962148"/>
              <a:gd name="connsiteY20" fmla="*/ 1133938 h 2649744"/>
              <a:gd name="connsiteX21" fmla="*/ 4474550 w 9962148"/>
              <a:gd name="connsiteY21" fmla="*/ 1133938 h 264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62148" h="2649744">
                <a:moveTo>
                  <a:pt x="2753104" y="2649744"/>
                </a:moveTo>
                <a:lnTo>
                  <a:pt x="1355825" y="1419380"/>
                </a:lnTo>
                <a:lnTo>
                  <a:pt x="1352321" y="1419380"/>
                </a:lnTo>
                <a:lnTo>
                  <a:pt x="0" y="228604"/>
                </a:lnTo>
                <a:lnTo>
                  <a:pt x="0" y="12623"/>
                </a:lnTo>
                <a:lnTo>
                  <a:pt x="1338438" y="1191175"/>
                </a:lnTo>
                <a:lnTo>
                  <a:pt x="1341942" y="1191175"/>
                </a:lnTo>
                <a:lnTo>
                  <a:pt x="2739221" y="2421539"/>
                </a:lnTo>
                <a:lnTo>
                  <a:pt x="4460667" y="905732"/>
                </a:lnTo>
                <a:lnTo>
                  <a:pt x="4444658" y="905732"/>
                </a:lnTo>
                <a:lnTo>
                  <a:pt x="5473263" y="0"/>
                </a:lnTo>
                <a:lnTo>
                  <a:pt x="6826036" y="1191175"/>
                </a:lnTo>
                <a:lnTo>
                  <a:pt x="6829540" y="1191175"/>
                </a:lnTo>
                <a:lnTo>
                  <a:pt x="8226818" y="2421537"/>
                </a:lnTo>
                <a:lnTo>
                  <a:pt x="9689100" y="1133936"/>
                </a:lnTo>
                <a:lnTo>
                  <a:pt x="9962148" y="1133936"/>
                </a:lnTo>
                <a:lnTo>
                  <a:pt x="8240701" y="2649743"/>
                </a:lnTo>
                <a:lnTo>
                  <a:pt x="6843423" y="1419380"/>
                </a:lnTo>
                <a:lnTo>
                  <a:pt x="6839919" y="1419380"/>
                </a:lnTo>
                <a:lnTo>
                  <a:pt x="5487146" y="228206"/>
                </a:lnTo>
                <a:lnTo>
                  <a:pt x="4458541" y="1133938"/>
                </a:lnTo>
                <a:lnTo>
                  <a:pt x="4474550" y="1133938"/>
                </a:lnTo>
                <a:close/>
              </a:path>
            </a:pathLst>
          </a:custGeom>
          <a:solidFill>
            <a:srgbClr val="FFAF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5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327228" y="247423"/>
            <a:ext cx="2008314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  BM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9832084" y="584158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0718775" y="584158"/>
            <a:ext cx="1122243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8945393" y="584158"/>
            <a:ext cx="886691" cy="270145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8889950" y="667620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DLC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10603940" y="62930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팝업스토어</a:t>
            </a:r>
            <a:endParaRPr lang="ko-KR" altLang="en-US" sz="1200" b="1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9714307" y="627147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8055760" y="591358"/>
            <a:ext cx="886691" cy="28944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8000317" y="674820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BM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5296" y="1207008"/>
            <a:ext cx="2697480" cy="393192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유저 </a:t>
            </a:r>
            <a:r>
              <a:rPr lang="ko-KR" altLang="en-US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니즈</a:t>
            </a:r>
            <a:endParaRPr lang="en-US" altLang="ko-KR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5296" y="1600200"/>
            <a:ext cx="2697480" cy="16642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플레이에 영향을 주지 않는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기회의 평등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가성비와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만족감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선택권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24400" y="1207008"/>
            <a:ext cx="2697480" cy="393192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BM </a:t>
            </a:r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설계</a:t>
            </a:r>
            <a:endParaRPr lang="en-US" altLang="ko-KR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24400" y="1600200"/>
            <a:ext cx="2697480" cy="16642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커스터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마이징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패키지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23504" y="1207008"/>
            <a:ext cx="2697480" cy="393192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BM </a:t>
            </a:r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유도</a:t>
            </a:r>
            <a:endParaRPr lang="en-US" altLang="ko-KR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23504" y="1600200"/>
            <a:ext cx="2697480" cy="16642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플레이에 영향을 주지 않는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의상 및 외형 </a:t>
            </a:r>
            <a:r>
              <a:rPr lang="ko-KR" altLang="en-US" sz="1400" dirty="0" err="1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비주얼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요소</a:t>
            </a:r>
          </a:p>
          <a:p>
            <a:pPr algn="ctr">
              <a:lnSpc>
                <a:spcPct val="20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최초 게임 구매 시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의상 무료가 섞인 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패키지 판매</a:t>
            </a:r>
            <a:endParaRPr lang="en-US" altLang="ko-KR" sz="1400" dirty="0" smtClean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25296" y="3602183"/>
            <a:ext cx="4398264" cy="52785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커스터</a:t>
            </a:r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마이징</a:t>
            </a:r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예시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25296" y="4130040"/>
            <a:ext cx="4398264" cy="223418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22720" y="3602183"/>
            <a:ext cx="4398264" cy="52785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패키지 판매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예시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22720" y="4130040"/>
            <a:ext cx="4398264" cy="223418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18" y="4223190"/>
            <a:ext cx="3175348" cy="13074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94" y="4786520"/>
            <a:ext cx="3116979" cy="1488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713" y="4190822"/>
            <a:ext cx="4184277" cy="210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327228" y="247423"/>
            <a:ext cx="2008314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  DLC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9832084" y="584158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10718775" y="584158"/>
            <a:ext cx="1122243" cy="28944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8945393" y="584158"/>
            <a:ext cx="886691" cy="337055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8889950" y="667620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DLC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0603940" y="62930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팝업스토어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9714307" y="627147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8055760" y="591358"/>
            <a:ext cx="886691" cy="270145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8000317" y="674820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BM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036" y="1618488"/>
            <a:ext cx="7019717" cy="466500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38062" y="1298448"/>
            <a:ext cx="2697480" cy="393192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유저 </a:t>
            </a:r>
            <a:r>
              <a:rPr lang="ko-KR" altLang="en-US" dirty="0" err="1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니즈</a:t>
            </a:r>
            <a:endParaRPr lang="en-US" altLang="ko-KR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8062" y="1691640"/>
            <a:ext cx="2697480" cy="16642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기존 플레이에 영향을 주지 않는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익숙하지만 새로운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본편 대비 추가적인 가치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38062" y="3874008"/>
            <a:ext cx="2697480" cy="393192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DLC </a:t>
            </a:r>
            <a:r>
              <a:rPr lang="ko-KR" altLang="en-US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내용</a:t>
            </a:r>
            <a:endParaRPr lang="en-US" altLang="ko-KR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38062" y="4267200"/>
            <a:ext cx="2697480" cy="16642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스토리 및 맵 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레벨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확장</a:t>
            </a:r>
            <a:endParaRPr lang="en-US" altLang="ko-KR" sz="1400" dirty="0" smtClean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아이템 종류 증가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새로운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매커니즘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무기 등장</a:t>
            </a:r>
            <a:endParaRPr lang="en-US" altLang="ko-KR" sz="1400" dirty="0" smtClean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34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363742" y="2300490"/>
            <a:ext cx="11704433" cy="4386059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327228" y="247423"/>
            <a:ext cx="2008314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  </a:t>
            </a:r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9832084" y="584158"/>
            <a:ext cx="886691" cy="337055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10718775" y="584158"/>
            <a:ext cx="1122243" cy="28944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8945393" y="584158"/>
            <a:ext cx="886691" cy="270145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8889950" y="667620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DLC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0603940" y="62930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팝업스토어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9714307" y="627147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8055760" y="591358"/>
            <a:ext cx="886691" cy="270145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8000317" y="674820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BM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3742" y="774153"/>
            <a:ext cx="2697480" cy="365019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유저 </a:t>
            </a:r>
            <a:r>
              <a:rPr lang="ko-KR" altLang="en-US" dirty="0" err="1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니즈</a:t>
            </a:r>
            <a:endParaRPr lang="en-US" altLang="ko-KR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742" y="1139173"/>
            <a:ext cx="5287250" cy="9917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캐주얼게임인데 </a:t>
            </a:r>
            <a:r>
              <a:rPr lang="en-US" altLang="ko-KR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PC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는 무거워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짧은 플레이 타임이라 핸드폰으로 하고 싶어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더 화려하게 플레이스테이션으로 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인칭 리얼리티로 가면 어떨까</a:t>
            </a:r>
            <a:endParaRPr lang="en-US" altLang="ko-KR" sz="1400" dirty="0" smtClean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561686" y="2857874"/>
            <a:ext cx="1004156" cy="11916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PC</a:t>
            </a:r>
            <a:endParaRPr lang="ko-KR" altLang="en-US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1686" y="5424036"/>
            <a:ext cx="1004156" cy="11916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콘솔</a:t>
            </a:r>
            <a:endParaRPr lang="ko-KR" altLang="en-US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61686" y="4140955"/>
            <a:ext cx="1004157" cy="11916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모바일</a:t>
            </a:r>
            <a:endParaRPr lang="ko-KR" altLang="en-US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48614" y="2857873"/>
            <a:ext cx="1864434" cy="11916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STEAM</a:t>
            </a:r>
            <a:endParaRPr lang="ko-KR" altLang="en-US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48614" y="5424036"/>
            <a:ext cx="1864434" cy="11916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PLAY STATION</a:t>
            </a:r>
            <a:endParaRPr lang="ko-KR" altLang="en-US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48615" y="4140955"/>
            <a:ext cx="1864434" cy="11916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IOS, Android</a:t>
            </a:r>
            <a:endParaRPr lang="ko-KR" altLang="en-US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03550" y="2857872"/>
            <a:ext cx="1894914" cy="247472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내용 동일</a:t>
            </a:r>
            <a:endParaRPr lang="ko-KR" altLang="en-US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1686" y="2395728"/>
            <a:ext cx="1004156" cy="39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플랫폼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48614" y="2395728"/>
            <a:ext cx="1864434" cy="39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개별 플랫폼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103550" y="2395728"/>
            <a:ext cx="1864434" cy="39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전투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103550" y="5424036"/>
            <a:ext cx="1894914" cy="11916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50755" y="2857872"/>
            <a:ext cx="1894914" cy="247472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연동 가능</a:t>
            </a:r>
            <a:endParaRPr lang="ko-KR" altLang="en-US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350755" y="2395728"/>
            <a:ext cx="1864434" cy="39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연동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350755" y="5424036"/>
            <a:ext cx="1894914" cy="11916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연동 불가</a:t>
            </a:r>
            <a:endParaRPr lang="ko-KR" altLang="en-US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597960" y="2857872"/>
            <a:ext cx="1542736" cy="247472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내용 동일</a:t>
            </a:r>
            <a:endParaRPr lang="ko-KR" altLang="en-US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597960" y="2395728"/>
            <a:ext cx="1517921" cy="39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BM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8597960" y="5424036"/>
            <a:ext cx="1542736" cy="11916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패키지 구매</a:t>
            </a:r>
            <a:endParaRPr lang="ko-KR" altLang="en-US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314432" y="2857872"/>
            <a:ext cx="1609713" cy="247472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챕터 당</a:t>
            </a:r>
            <a:endParaRPr lang="en-US" altLang="ko-KR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dirty="0" err="1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분이내</a:t>
            </a:r>
            <a:endParaRPr lang="en-US" altLang="ko-KR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전체 </a:t>
            </a:r>
            <a:r>
              <a:rPr lang="en-US" altLang="ko-KR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시간</a:t>
            </a:r>
            <a:endParaRPr lang="ko-KR" altLang="en-US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321176" y="2395728"/>
            <a:ext cx="1583820" cy="39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플레이 타임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321176" y="5424036"/>
            <a:ext cx="1602969" cy="11916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챕터 당</a:t>
            </a:r>
            <a:endParaRPr lang="en-US" altLang="ko-KR" b="1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</a:t>
            </a:r>
            <a:r>
              <a:rPr lang="ko-KR" altLang="en-US" b="1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 이내</a:t>
            </a:r>
            <a:endParaRPr lang="en-US" altLang="ko-KR" b="1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en-US" altLang="ko-KR" b="1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</a:t>
            </a:r>
            <a:r>
              <a:rPr lang="ko-KR" altLang="en-US" b="1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</a:t>
            </a:r>
            <a:endParaRPr lang="ko-KR" altLang="en-US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872830" y="1283089"/>
            <a:ext cx="1355631" cy="353263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VR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872830" y="1636776"/>
            <a:ext cx="5287250" cy="485324"/>
          </a:xfrm>
          <a:prstGeom prst="rect">
            <a:avLst/>
          </a:prstGeom>
          <a:solidFill>
            <a:schemeClr val="bg1">
              <a:alpha val="69000"/>
            </a:schemeClr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개발 시 </a:t>
            </a:r>
            <a:r>
              <a:rPr lang="ko-KR" altLang="en-US" sz="1400" dirty="0" err="1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염두하진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않았으나 팝업스토어에서 확장 가능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728529" y="5990544"/>
            <a:ext cx="714375" cy="4571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509500" y="6235324"/>
            <a:ext cx="1152435" cy="6708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4019705" y="5488182"/>
            <a:ext cx="2132022" cy="8612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인칭</a:t>
            </a:r>
            <a:r>
              <a:rPr lang="en-US" altLang="ko-KR" sz="1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/>
            </a:r>
            <a:br>
              <a:rPr lang="en-US" altLang="ko-KR" sz="1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리얼리티</a:t>
            </a:r>
          </a:p>
        </p:txBody>
      </p:sp>
    </p:spTree>
    <p:extLst>
      <p:ext uri="{BB962C8B-B14F-4D97-AF65-F5344CB8AC3E}">
        <p14:creationId xmlns:p14="http://schemas.microsoft.com/office/powerpoint/2010/main" val="716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544805" y="247422"/>
            <a:ext cx="2008314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  </a:t>
            </a:r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팝업 스토어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9832084" y="584158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10718775" y="584158"/>
            <a:ext cx="1122243" cy="337055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8945393" y="584158"/>
            <a:ext cx="886691" cy="270145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8889950" y="667620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DLC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0603940" y="629304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팝업스토어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9714307" y="627147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8055760" y="591358"/>
            <a:ext cx="886691" cy="270145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8000317" y="674820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BM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62" y="3081527"/>
            <a:ext cx="5668166" cy="35723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62" y="1080680"/>
            <a:ext cx="5668166" cy="307970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3742" y="774153"/>
            <a:ext cx="2697480" cy="365019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유저 </a:t>
            </a:r>
            <a:r>
              <a:rPr lang="ko-KR" altLang="en-US" dirty="0" err="1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니즈</a:t>
            </a:r>
            <a:endParaRPr lang="en-US" altLang="ko-KR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742" y="1139173"/>
            <a:ext cx="2697480" cy="9917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여고생 시장님을 만나고 싶어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세계관에 뛰어들고 싶어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내가 직접 플레이 하면 어떨까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?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63742" y="2450592"/>
            <a:ext cx="5161252" cy="393192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팝업스토어 맵</a:t>
            </a:r>
            <a:endParaRPr lang="en-US" altLang="ko-KR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3742" y="2843784"/>
            <a:ext cx="2580626" cy="16642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 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여고생 시장님 퀴즈</a:t>
            </a:r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인게임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내 캐릭터 설정 퀴즈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보상으로 의상 쿠폰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44368" y="2843784"/>
            <a:ext cx="2580626" cy="16642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오늘은 내가 시장님</a:t>
            </a:r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VR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기기를 착용하여 직접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dirty="0" err="1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게임속에서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플레이 경험</a:t>
            </a:r>
            <a:endParaRPr lang="en-US" altLang="ko-KR" sz="1400" dirty="0" smtClean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3742" y="4507992"/>
            <a:ext cx="2580626" cy="16642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3. 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오늘은 내가 여고생</a:t>
            </a:r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준비된 코스튬을 입고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사진찍는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포토존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SNS</a:t>
            </a:r>
            <a:r>
              <a:rPr lang="ko-KR" altLang="en-US" sz="1400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공유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확인 후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스토어 할인 쿠폰 지급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44368" y="4507992"/>
            <a:ext cx="2580626" cy="16642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4. 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스토어</a:t>
            </a:r>
            <a:endParaRPr lang="en-US" altLang="ko-KR" sz="1400" dirty="0" smtClean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인형</a:t>
            </a:r>
            <a:r>
              <a:rPr lang="en-US" altLang="ko-KR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포토카드</a:t>
            </a:r>
            <a:r>
              <a:rPr lang="en-US" altLang="ko-KR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볼펜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캘린더</a:t>
            </a:r>
            <a:r>
              <a:rPr lang="en-US" altLang="ko-KR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메모지</a:t>
            </a:r>
            <a:r>
              <a:rPr lang="en-US" altLang="ko-KR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피규어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무기 소형 피규어 등 판매</a:t>
            </a:r>
            <a:endParaRPr lang="en-US" altLang="ko-KR" sz="1400" dirty="0" smtClean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84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" y="1"/>
            <a:ext cx="12192000" cy="687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450591" y="1"/>
            <a:ext cx="9418230" cy="6879268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503178" y="6879269"/>
            <a:ext cx="3172689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ENDING CREDIT</a:t>
            </a:r>
            <a:endParaRPr lang="ko-KR" altLang="en-US" sz="18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873906" y="7522201"/>
            <a:ext cx="2008314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MADE BY</a:t>
            </a:r>
            <a:endParaRPr lang="ko-KR" altLang="en-US" sz="16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303162" y="7532395"/>
            <a:ext cx="2008314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김임서</a:t>
            </a:r>
            <a:endParaRPr lang="ko-KR" altLang="en-US" sz="16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3873906" y="8325820"/>
            <a:ext cx="2008314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LEADER</a:t>
            </a:r>
            <a:endParaRPr lang="ko-KR" altLang="en-US" sz="14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6303162" y="8325820"/>
            <a:ext cx="2008314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서정기</a:t>
            </a:r>
            <a:endParaRPr lang="ko-KR" altLang="en-US" sz="14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873906" y="8852399"/>
            <a:ext cx="2008314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MEMBER</a:t>
            </a:r>
            <a:endParaRPr lang="ko-KR" altLang="en-US" sz="14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6303162" y="8852399"/>
            <a:ext cx="2008314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김준성</a:t>
            </a:r>
            <a:r>
              <a:rPr lang="en-US" altLang="ko-KR" sz="1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김강현</a:t>
            </a:r>
            <a:r>
              <a:rPr lang="en-US" altLang="ko-KR" sz="1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임소라</a:t>
            </a:r>
            <a:endParaRPr lang="ko-KR" altLang="en-US" sz="14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873906" y="9590901"/>
            <a:ext cx="2008314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SPECIAL GUEST</a:t>
            </a:r>
            <a:endParaRPr lang="ko-KR" altLang="en-US" sz="12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225418" y="10174533"/>
            <a:ext cx="2163801" cy="3140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Kyungil</a:t>
            </a:r>
            <a:r>
              <a:rPr lang="en-US" altLang="ko-KR" sz="12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Game Academy 9th Planning Class - Planning Group</a:t>
            </a:r>
            <a:endParaRPr lang="ko-KR" altLang="en-US" sz="1200" b="1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4391025" y="9843886"/>
            <a:ext cx="3581399" cy="152574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rgbClr val="F4F46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Thank you for reading</a:t>
            </a:r>
            <a:endParaRPr lang="ko-KR" altLang="en-US" sz="3200" b="1" dirty="0">
              <a:solidFill>
                <a:srgbClr val="F4F468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13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-0.0026 -1.7393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86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.00703 -1.72477 " pathEditMode="relative" rAng="0" ptsTypes="AA">
                                      <p:cBhvr>
                                        <p:cTn id="8" dur="1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862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-0.01107 -1.72917 " pathEditMode="relative" rAng="0" ptsTypes="AA">
                                      <p:cBhvr>
                                        <p:cTn id="10" dur="1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86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00625 -1.72686 " pathEditMode="relative" rAng="0" ptsTypes="AA">
                                      <p:cBhvr>
                                        <p:cTn id="12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863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0951 -1.72963 " pathEditMode="relative" rAng="0" ptsTypes="AA">
                                      <p:cBhvr>
                                        <p:cTn id="14" dur="1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-86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00781 -1.71736 " pathEditMode="relative" rAng="0" ptsTypes="AA">
                                      <p:cBhvr>
                                        <p:cTn id="16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8588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01029 -1.72847 " pathEditMode="relative" rAng="0" ptsTypes="AA">
                                      <p:cBhvr>
                                        <p:cTn id="18" dur="1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-864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00703 -1.70024 " pathEditMode="relative" rAng="0" ptsTypes="AA">
                                      <p:cBhvr>
                                        <p:cTn id="20" dur="1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850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00951 -1.70602 " pathEditMode="relative" rAng="0" ptsTypes="AA">
                                      <p:cBhvr>
                                        <p:cTn id="22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-853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0.04745 L -0.00547 -1.01736 " pathEditMode="relative" rAng="0" ptsTypes="AA">
                                      <p:cBhvr>
                                        <p:cTn id="24" dur="18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19017" y="5278429"/>
            <a:ext cx="11522001" cy="1260124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필요 정보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853382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5674226" y="601764"/>
            <a:ext cx="886691" cy="273501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6567858" y="601764"/>
            <a:ext cx="886691" cy="319449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>
            <a:off x="7461488" y="60176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2" name="자유형 61"/>
          <p:cNvSpPr/>
          <p:nvPr/>
        </p:nvSpPr>
        <p:spPr>
          <a:xfrm>
            <a:off x="8355120" y="601764"/>
            <a:ext cx="1122243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5625724" y="67971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403D3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200" dirty="0">
              <a:solidFill>
                <a:srgbClr val="403D3D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7350652" y="64475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>
          <a:xfrm>
            <a:off x="8240285" y="64691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6450081" y="6375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1788115" y="203677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일반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8315877" y="1801305"/>
            <a:ext cx="2310932" cy="4909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524317" y="1769881"/>
            <a:ext cx="2310932" cy="4909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4922453" y="1769881"/>
            <a:ext cx="2310932" cy="4909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304020" y="1650589"/>
            <a:ext cx="2751526" cy="431840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702156" y="1650589"/>
            <a:ext cx="2751526" cy="431840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100291" y="1650589"/>
            <a:ext cx="2751526" cy="431840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228081" y="3593399"/>
            <a:ext cx="301538" cy="339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83" name="TextBox 15">
            <a:extLst>
              <a:ext uri="{FF2B5EF4-FFF2-40B4-BE49-F238E27FC236}">
                <a16:creationId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7626217" y="3593399"/>
            <a:ext cx="301538" cy="339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524317" y="2480898"/>
            <a:ext cx="2310932" cy="3267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~30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남녀를 불문하고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캐주얼한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액션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게임을 선호하는 플레이어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5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1524317" y="1831043"/>
            <a:ext cx="2310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연령대</a:t>
            </a:r>
            <a:endParaRPr lang="ko-KR" altLang="en-US" sz="20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4922453" y="2480898"/>
            <a:ext cx="2310932" cy="3267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독특한 설정과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가볍고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유쾌한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게임을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즐기는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플레이어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7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4697444" y="1846701"/>
            <a:ext cx="2751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게임 선호도</a:t>
            </a:r>
            <a:endParaRPr lang="ko-KR" altLang="en-US" sz="20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8320588" y="2480898"/>
            <a:ext cx="2310932" cy="3267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한 세션에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1~5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 정도의 시간을 투자할 수 있는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짧고 가벼운 게임 플레이를 즐길 수 있는 플레이어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9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8095580" y="1860673"/>
            <a:ext cx="2751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플레이스타일</a:t>
            </a:r>
            <a:endParaRPr lang="ko-KR" altLang="en-US" sz="20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36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319017" y="5278429"/>
            <a:ext cx="11522001" cy="1260124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8315877" y="1801305"/>
            <a:ext cx="2310932" cy="4909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524317" y="1769881"/>
            <a:ext cx="2310932" cy="4909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4922453" y="1769881"/>
            <a:ext cx="2310932" cy="4909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필요 정보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853382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304020" y="1650589"/>
            <a:ext cx="2751526" cy="431840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702156" y="1650589"/>
            <a:ext cx="2751526" cy="431840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100291" y="1650589"/>
            <a:ext cx="2751526" cy="431840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228081" y="3593399"/>
            <a:ext cx="301538" cy="339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7626217" y="3593399"/>
            <a:ext cx="301538" cy="339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524317" y="2480898"/>
            <a:ext cx="2310932" cy="3267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 후반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~ 30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브컬쳐에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대한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거부감이 크지 않은 남성 게이머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3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1524317" y="1831043"/>
            <a:ext cx="2310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연령대</a:t>
            </a:r>
            <a:endParaRPr lang="ko-KR" altLang="en-US" sz="20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4922453" y="2480898"/>
            <a:ext cx="2310932" cy="3267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서브컬쳐와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블랙코미디 컨텐츠에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익숙하고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캐주얼한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액션을 즐기는 게이머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6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4697444" y="1846701"/>
            <a:ext cx="2751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게임 선호도</a:t>
            </a:r>
            <a:endParaRPr lang="ko-KR" altLang="en-US" sz="20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8320588" y="2480898"/>
            <a:ext cx="2310932" cy="3267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독특한 스토리와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유머 요소를 탐구하고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곳곳에 숨겨진 요소를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찾는 것을 즐기는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플레이어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8095580" y="1860673"/>
            <a:ext cx="2751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플레이스타일</a:t>
            </a:r>
            <a:endParaRPr lang="ko-KR" altLang="en-US" sz="20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7" name="자유형 66"/>
          <p:cNvSpPr/>
          <p:nvPr/>
        </p:nvSpPr>
        <p:spPr>
          <a:xfrm>
            <a:off x="5674226" y="601764"/>
            <a:ext cx="886691" cy="273501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6567858" y="601764"/>
            <a:ext cx="886691" cy="319449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>
            <a:off x="7461488" y="60176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자유형 69"/>
          <p:cNvSpPr/>
          <p:nvPr/>
        </p:nvSpPr>
        <p:spPr>
          <a:xfrm>
            <a:off x="8355120" y="601764"/>
            <a:ext cx="1122243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제목 1"/>
          <p:cNvSpPr txBox="1">
            <a:spLocks/>
          </p:cNvSpPr>
          <p:nvPr/>
        </p:nvSpPr>
        <p:spPr>
          <a:xfrm>
            <a:off x="5625724" y="67971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403D3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200" dirty="0">
              <a:solidFill>
                <a:srgbClr val="403D3D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제목 1"/>
          <p:cNvSpPr txBox="1">
            <a:spLocks/>
          </p:cNvSpPr>
          <p:nvPr/>
        </p:nvSpPr>
        <p:spPr>
          <a:xfrm>
            <a:off x="7350652" y="64475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3" name="제목 1"/>
          <p:cNvSpPr txBox="1">
            <a:spLocks/>
          </p:cNvSpPr>
          <p:nvPr/>
        </p:nvSpPr>
        <p:spPr>
          <a:xfrm>
            <a:off x="8240285" y="64691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제목 1"/>
          <p:cNvSpPr txBox="1">
            <a:spLocks/>
          </p:cNvSpPr>
          <p:nvPr/>
        </p:nvSpPr>
        <p:spPr>
          <a:xfrm>
            <a:off x="6450081" y="6375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1788796" y="194743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3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96220" y="2382709"/>
            <a:ext cx="3503970" cy="3987019"/>
          </a:xfrm>
          <a:custGeom>
            <a:avLst/>
            <a:gdLst>
              <a:gd name="connsiteX0" fmla="*/ 0 w 3503970"/>
              <a:gd name="connsiteY0" fmla="*/ 0 h 3987019"/>
              <a:gd name="connsiteX1" fmla="*/ 3503970 w 3503970"/>
              <a:gd name="connsiteY1" fmla="*/ 0 h 3987019"/>
              <a:gd name="connsiteX2" fmla="*/ 3503970 w 3503970"/>
              <a:gd name="connsiteY2" fmla="*/ 3115051 h 3987019"/>
              <a:gd name="connsiteX3" fmla="*/ 2804862 w 3503970"/>
              <a:gd name="connsiteY3" fmla="*/ 3987019 h 3987019"/>
              <a:gd name="connsiteX4" fmla="*/ 0 w 3503970"/>
              <a:gd name="connsiteY4" fmla="*/ 3987019 h 398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3970" h="3987019">
                <a:moveTo>
                  <a:pt x="0" y="0"/>
                </a:moveTo>
                <a:lnTo>
                  <a:pt x="3503970" y="0"/>
                </a:lnTo>
                <a:lnTo>
                  <a:pt x="3503970" y="3115051"/>
                </a:lnTo>
                <a:lnTo>
                  <a:pt x="2804862" y="3987019"/>
                </a:lnTo>
                <a:lnTo>
                  <a:pt x="0" y="3987019"/>
                </a:lnTo>
                <a:close/>
              </a:path>
            </a:pathLst>
          </a:cu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1855053" y="2398704"/>
            <a:ext cx="3503970" cy="3954555"/>
          </a:xfrm>
          <a:custGeom>
            <a:avLst/>
            <a:gdLst>
              <a:gd name="connsiteX0" fmla="*/ 0 w 3503970"/>
              <a:gd name="connsiteY0" fmla="*/ 0 h 3954555"/>
              <a:gd name="connsiteX1" fmla="*/ 3503970 w 3503970"/>
              <a:gd name="connsiteY1" fmla="*/ 0 h 3954555"/>
              <a:gd name="connsiteX2" fmla="*/ 3503970 w 3503970"/>
              <a:gd name="connsiteY2" fmla="*/ 3200674 h 3954555"/>
              <a:gd name="connsiteX3" fmla="*/ 2899540 w 3503970"/>
              <a:gd name="connsiteY3" fmla="*/ 3954555 h 3954555"/>
              <a:gd name="connsiteX4" fmla="*/ 0 w 3503970"/>
              <a:gd name="connsiteY4" fmla="*/ 3954555 h 3954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3970" h="3954555">
                <a:moveTo>
                  <a:pt x="0" y="0"/>
                </a:moveTo>
                <a:lnTo>
                  <a:pt x="3503970" y="0"/>
                </a:lnTo>
                <a:lnTo>
                  <a:pt x="3503970" y="3200674"/>
                </a:lnTo>
                <a:lnTo>
                  <a:pt x="2899540" y="3954555"/>
                </a:lnTo>
                <a:lnTo>
                  <a:pt x="0" y="3954555"/>
                </a:lnTo>
                <a:close/>
              </a:path>
            </a:pathLst>
          </a:cu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382257" y="1235045"/>
            <a:ext cx="5480059" cy="1260124"/>
          </a:xfrm>
          <a:prstGeom prst="rect">
            <a:avLst/>
          </a:prstGeom>
          <a:solidFill>
            <a:srgbClr val="FF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5681167" y="586144"/>
            <a:ext cx="886691" cy="29955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616501" y="1374259"/>
            <a:ext cx="6943998" cy="480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Project </a:t>
            </a:r>
            <a:r>
              <a:rPr lang="en-US" altLang="ko-KR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JK</a:t>
            </a: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는</a:t>
            </a: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382257" y="1824951"/>
            <a:ext cx="5480059" cy="503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크게 두가지 핵심 요소가 있습니다</a:t>
            </a:r>
            <a:endParaRPr lang="ko-KR" altLang="en-US" sz="2400" u="sng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6567858" y="60176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61488" y="601764"/>
            <a:ext cx="886691" cy="325535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8355120" y="601764"/>
            <a:ext cx="1122243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5625724" y="67971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 smtClean="0">
                <a:solidFill>
                  <a:srgbClr val="403D3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200" b="1" dirty="0">
              <a:solidFill>
                <a:srgbClr val="403D3D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350652" y="64475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8240285" y="64691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6457022" y="653086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095566" y="3597937"/>
            <a:ext cx="1080654" cy="1025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3117209" y="5228184"/>
            <a:ext cx="1037368" cy="503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전투</a:t>
            </a:r>
            <a:endParaRPr lang="ko-KR" altLang="en-US" sz="2400" b="1" u="sng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942775" y="3581942"/>
            <a:ext cx="1080654" cy="1025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7868748" y="5212189"/>
            <a:ext cx="1228707" cy="503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smtClean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스토리</a:t>
            </a:r>
            <a:endParaRPr lang="ko-KR" altLang="en-US" sz="2400" b="1" u="sng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02" y="2902052"/>
            <a:ext cx="3380958" cy="3380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726" y="2886057"/>
            <a:ext cx="3380958" cy="3380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제목 1"/>
          <p:cNvSpPr txBox="1">
            <a:spLocks/>
          </p:cNvSpPr>
          <p:nvPr/>
        </p:nvSpPr>
        <p:spPr>
          <a:xfrm>
            <a:off x="9097455" y="2382709"/>
            <a:ext cx="1228707" cy="503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스토리</a:t>
            </a:r>
            <a:endParaRPr lang="ko-KR" altLang="en-US" sz="2400" b="1" u="sng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1821547" y="2370304"/>
            <a:ext cx="1037368" cy="503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전투</a:t>
            </a:r>
            <a:endParaRPr lang="ko-KR" altLang="en-US" sz="2400" b="1" u="sng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4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 35"/>
          <p:cNvSpPr/>
          <p:nvPr/>
        </p:nvSpPr>
        <p:spPr>
          <a:xfrm>
            <a:off x="5674226" y="601764"/>
            <a:ext cx="886691" cy="273501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1327228" y="313271"/>
            <a:ext cx="2769720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  </a:t>
            </a:r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 </a:t>
            </a:r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전투</a:t>
            </a:r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453909" y="1191610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한 줄 설명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1451198" y="1231478"/>
            <a:ext cx="576666" cy="29835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1739530" y="1191610"/>
            <a:ext cx="6849854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</a:t>
            </a:r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급만의 과장된 </a:t>
            </a:r>
            <a:r>
              <a:rPr lang="ko-KR" altLang="en-US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스타일리시함으로 범죄자들을 때려잡는 시원한 액션 쾌감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3600" y="1211544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8678" y="1868506"/>
            <a:ext cx="3905222" cy="4313219"/>
          </a:xfrm>
          <a:prstGeom prst="rect">
            <a:avLst/>
          </a:prstGeom>
          <a:solidFill>
            <a:srgbClr val="FF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914076" y="1868505"/>
            <a:ext cx="6926942" cy="4313219"/>
          </a:xfrm>
          <a:prstGeom prst="rect">
            <a:avLst/>
          </a:prstGeom>
          <a:solidFill>
            <a:srgbClr val="FF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1856234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키워드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7707221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방향성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567858" y="60176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7461488" y="60176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8355120" y="601764"/>
            <a:ext cx="1122243" cy="319449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5625724" y="67971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403D3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200" dirty="0">
              <a:solidFill>
                <a:srgbClr val="403D3D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7350652" y="64475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8240285" y="64691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6450081" y="6375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28678" y="1868506"/>
            <a:ext cx="3905222" cy="4313219"/>
          </a:xfrm>
          <a:prstGeom prst="rect">
            <a:avLst/>
          </a:prstGeom>
          <a:solidFill>
            <a:srgbClr val="FF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914076" y="1868505"/>
            <a:ext cx="6926942" cy="4313219"/>
          </a:xfrm>
          <a:prstGeom prst="rect">
            <a:avLst/>
          </a:prstGeom>
          <a:solidFill>
            <a:srgbClr val="FF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1856234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키워드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>
            <a:off x="7707221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방향성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28678" y="1868506"/>
            <a:ext cx="3905222" cy="4313219"/>
          </a:xfrm>
          <a:prstGeom prst="rect">
            <a:avLst/>
          </a:prstGeom>
          <a:solidFill>
            <a:srgbClr val="FF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1856234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키워드</a:t>
            </a:r>
            <a:endParaRPr lang="ko-KR" altLang="en-US" sz="16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7707221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방향성</a:t>
            </a:r>
            <a:endParaRPr lang="ko-KR" altLang="en-US" sz="16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77813" y="2840913"/>
            <a:ext cx="1571612" cy="2870499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과장된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액션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죽이기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아이템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이동속도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압도적인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63547" y="2463014"/>
            <a:ext cx="6471022" cy="312420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매우 과장된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액션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화려한 이펙트와 속도감을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느낄 수 있는 잔상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효과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전략에 따른 무기 선택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투창을 비롯한 여러가지 무기로 적에게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미지를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입히고 죽임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400" dirty="0" smtClean="0">
              <a:latin typeface="G마켓 산스 Bold"/>
              <a:ea typeface="G마켓 산스 Medium" panose="02000000000000000000"/>
            </a:endParaRPr>
          </a:p>
          <a:p>
            <a:r>
              <a:rPr lang="ko-KR" altLang="en-US" dirty="0" smtClean="0">
                <a:latin typeface="G마켓 산스 Bold"/>
                <a:ea typeface="G마켓 산스 Medium" panose="02000000000000000000"/>
              </a:rPr>
              <a:t>허기 </a:t>
            </a:r>
            <a:r>
              <a:rPr lang="ko-KR" altLang="en-US" dirty="0">
                <a:latin typeface="G마켓 산스 Bold"/>
                <a:ea typeface="G마켓 산스 Medium" panose="02000000000000000000" pitchFamily="50" charset="-127"/>
              </a:rPr>
              <a:t>관리</a:t>
            </a: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음식을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통해 허기를 관리하도록 하여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전투에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제한을 두고 집중력을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높임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압도적인 무력</a:t>
            </a: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범죄자와 맞서 싸우는 것이 아닌 범죄자를 때려잡는 것으로 통쾌함을 선사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간단하고 직관적인 조작</a:t>
            </a: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즉각 반응할 수 있게 하는 키보드 배치와 깔끔하고 알아보기 쉽게 배치된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endParaRPr lang="ko-KR" altLang="en-US" sz="1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12088" y="2840912"/>
            <a:ext cx="1571612" cy="2870499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허기 시스템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여러 종류의 무기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더 강해지는 보스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직관적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28678" y="1868506"/>
            <a:ext cx="3905222" cy="4313219"/>
          </a:xfrm>
          <a:prstGeom prst="rect">
            <a:avLst/>
          </a:pr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914076" y="1868505"/>
            <a:ext cx="6926942" cy="4313219"/>
          </a:xfrm>
          <a:prstGeom prst="rect">
            <a:avLst/>
          </a:prstGeom>
          <a:solidFill>
            <a:srgbClr val="FF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1856234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키워드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7707221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방향성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1856234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키워드</a:t>
            </a:r>
            <a:endParaRPr lang="ko-KR" altLang="en-US" sz="16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>
          <a:xfrm>
            <a:off x="7707221" y="2032374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방향성</a:t>
            </a:r>
            <a:endParaRPr lang="ko-KR" altLang="en-US" sz="16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8678" y="2839388"/>
            <a:ext cx="1571612" cy="31186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과장된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액션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63547" y="2463014"/>
            <a:ext cx="6471022" cy="312420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매우 과장된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액션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화려한 이펙트와 속도감을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느낄 수 있는 잔상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효과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압도적인 무력</a:t>
            </a: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일방적으로 범죄자를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때려잡는 것으로 통쾌함을 선사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간단하고 직관적인 조작</a:t>
            </a: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즉각 반응할 수 있게 하는 키보드 배치와 깔끔하고 알아보기 쉽게 배치된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endParaRPr lang="ko-KR" altLang="en-US" sz="1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2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Bold"/>
                <a:ea typeface="G마켓 산스 Medium" panose="02000000000000000000"/>
              </a:rPr>
              <a:t>허기 </a:t>
            </a:r>
            <a:r>
              <a:rPr lang="ko-KR" altLang="en-US" dirty="0">
                <a:latin typeface="G마켓 산스 Bold"/>
                <a:ea typeface="G마켓 산스 Medium" panose="02000000000000000000" pitchFamily="50" charset="-127"/>
              </a:rPr>
              <a:t>관리</a:t>
            </a: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음식을 통해 허기를 관리하도록 하여 전투에 제한을 두고 집중력을 높임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46080" y="2828373"/>
            <a:ext cx="1571612" cy="311864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허기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0864" y="3390970"/>
            <a:ext cx="1571612" cy="31186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일방적인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0803" y="3979629"/>
            <a:ext cx="1571612" cy="31186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아이템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65532" y="4533658"/>
            <a:ext cx="1571612" cy="31186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 속도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57874" y="5075654"/>
            <a:ext cx="1571612" cy="31186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압도적인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739530" y="3390969"/>
            <a:ext cx="1571612" cy="311864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직관적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95482" y="3993844"/>
            <a:ext cx="1571612" cy="311864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간단한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746080" y="4523383"/>
            <a:ext cx="1571612" cy="311864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전투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61428" y="2836884"/>
            <a:ext cx="1571612" cy="31186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투창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746080" y="5063620"/>
            <a:ext cx="1571612" cy="311864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스테이지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949817" y="3400084"/>
            <a:ext cx="1571612" cy="311864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깔끔한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949817" y="3990722"/>
            <a:ext cx="1571612" cy="311864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화려한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949817" y="4527607"/>
            <a:ext cx="1571612" cy="311864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추격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7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127" y="166254"/>
            <a:ext cx="2005506" cy="3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JK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52856" y="561458"/>
            <a:ext cx="116712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594109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확장성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9347200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 </a:t>
            </a:r>
            <a:r>
              <a:rPr lang="ko-KR" altLang="en-US" sz="12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플로우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8100291" y="247422"/>
            <a:ext cx="1246909" cy="314036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상세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53382" y="166254"/>
            <a:ext cx="1246909" cy="395204"/>
          </a:xfrm>
          <a:custGeom>
            <a:avLst/>
            <a:gdLst>
              <a:gd name="connsiteX0" fmla="*/ 152403 w 914400"/>
              <a:gd name="connsiteY0" fmla="*/ 0 h 1034472"/>
              <a:gd name="connsiteX1" fmla="*/ 761997 w 914400"/>
              <a:gd name="connsiteY1" fmla="*/ 0 h 1034472"/>
              <a:gd name="connsiteX2" fmla="*/ 902424 w 914400"/>
              <a:gd name="connsiteY2" fmla="*/ 93081 h 1034472"/>
              <a:gd name="connsiteX3" fmla="*/ 907873 w 914400"/>
              <a:gd name="connsiteY3" fmla="*/ 120072 h 1034472"/>
              <a:gd name="connsiteX4" fmla="*/ 914400 w 914400"/>
              <a:gd name="connsiteY4" fmla="*/ 120072 h 1034472"/>
              <a:gd name="connsiteX5" fmla="*/ 914400 w 914400"/>
              <a:gd name="connsiteY5" fmla="*/ 152403 h 1034472"/>
              <a:gd name="connsiteX6" fmla="*/ 914400 w 914400"/>
              <a:gd name="connsiteY6" fmla="*/ 761997 h 1034472"/>
              <a:gd name="connsiteX7" fmla="*/ 914400 w 914400"/>
              <a:gd name="connsiteY7" fmla="*/ 1034472 h 1034472"/>
              <a:gd name="connsiteX8" fmla="*/ 0 w 914400"/>
              <a:gd name="connsiteY8" fmla="*/ 1034472 h 1034472"/>
              <a:gd name="connsiteX9" fmla="*/ 0 w 914400"/>
              <a:gd name="connsiteY9" fmla="*/ 761997 h 1034472"/>
              <a:gd name="connsiteX10" fmla="*/ 0 w 914400"/>
              <a:gd name="connsiteY10" fmla="*/ 152403 h 1034472"/>
              <a:gd name="connsiteX11" fmla="*/ 0 w 914400"/>
              <a:gd name="connsiteY11" fmla="*/ 120072 h 1034472"/>
              <a:gd name="connsiteX12" fmla="*/ 6527 w 914400"/>
              <a:gd name="connsiteY12" fmla="*/ 120072 h 1034472"/>
              <a:gd name="connsiteX13" fmla="*/ 11977 w 914400"/>
              <a:gd name="connsiteY13" fmla="*/ 93081 h 1034472"/>
              <a:gd name="connsiteX14" fmla="*/ 152403 w 914400"/>
              <a:gd name="connsiteY14" fmla="*/ 0 h 10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" h="1034472">
                <a:moveTo>
                  <a:pt x="152403" y="0"/>
                </a:moveTo>
                <a:lnTo>
                  <a:pt x="761997" y="0"/>
                </a:lnTo>
                <a:cubicBezTo>
                  <a:pt x="825125" y="0"/>
                  <a:pt x="879288" y="38381"/>
                  <a:pt x="902424" y="93081"/>
                </a:cubicBezTo>
                <a:lnTo>
                  <a:pt x="907873" y="120072"/>
                </a:lnTo>
                <a:lnTo>
                  <a:pt x="914400" y="120072"/>
                </a:lnTo>
                <a:lnTo>
                  <a:pt x="914400" y="152403"/>
                </a:lnTo>
                <a:lnTo>
                  <a:pt x="914400" y="761997"/>
                </a:lnTo>
                <a:lnTo>
                  <a:pt x="914400" y="1034472"/>
                </a:lnTo>
                <a:lnTo>
                  <a:pt x="0" y="1034472"/>
                </a:lnTo>
                <a:lnTo>
                  <a:pt x="0" y="761997"/>
                </a:lnTo>
                <a:lnTo>
                  <a:pt x="0" y="152403"/>
                </a:lnTo>
                <a:lnTo>
                  <a:pt x="0" y="120072"/>
                </a:lnTo>
                <a:lnTo>
                  <a:pt x="6527" y="120072"/>
                </a:lnTo>
                <a:lnTo>
                  <a:pt x="11977" y="93081"/>
                </a:lnTo>
                <a:cubicBezTo>
                  <a:pt x="35113" y="38381"/>
                  <a:pt x="89276" y="0"/>
                  <a:pt x="1524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소개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1327228" y="313271"/>
            <a:ext cx="2769720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  </a:t>
            </a:r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 </a:t>
            </a:r>
            <a:r>
              <a:rPr lang="en-US" altLang="ko-KR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전투</a:t>
            </a:r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8524" y="892940"/>
            <a:ext cx="1450109" cy="3382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전투 </a:t>
            </a:r>
            <a:r>
              <a:rPr lang="ko-KR" altLang="en-US" sz="16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플로우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1664" y="912874"/>
            <a:ext cx="56860" cy="298358"/>
          </a:xfrm>
          <a:prstGeom prst="rect">
            <a:avLst/>
          </a:prstGeom>
          <a:solidFill>
            <a:srgbClr val="A9F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5674226" y="601764"/>
            <a:ext cx="886691" cy="273501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6567858" y="60176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7461488" y="601764"/>
            <a:ext cx="886691" cy="268317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자유형 44"/>
          <p:cNvSpPr/>
          <p:nvPr/>
        </p:nvSpPr>
        <p:spPr>
          <a:xfrm>
            <a:off x="8355120" y="601764"/>
            <a:ext cx="1122243" cy="319449"/>
          </a:xfrm>
          <a:custGeom>
            <a:avLst/>
            <a:gdLst>
              <a:gd name="connsiteX0" fmla="*/ 0 w 886691"/>
              <a:gd name="connsiteY0" fmla="*/ 0 h 391686"/>
              <a:gd name="connsiteX1" fmla="*/ 886691 w 886691"/>
              <a:gd name="connsiteY1" fmla="*/ 0 h 391686"/>
              <a:gd name="connsiteX2" fmla="*/ 886691 w 886691"/>
              <a:gd name="connsiteY2" fmla="*/ 112179 h 391686"/>
              <a:gd name="connsiteX3" fmla="*/ 886691 w 886691"/>
              <a:gd name="connsiteY3" fmla="*/ 267592 h 391686"/>
              <a:gd name="connsiteX4" fmla="*/ 886691 w 886691"/>
              <a:gd name="connsiteY4" fmla="*/ 335783 h 391686"/>
              <a:gd name="connsiteX5" fmla="*/ 830788 w 886691"/>
              <a:gd name="connsiteY5" fmla="*/ 391686 h 391686"/>
              <a:gd name="connsiteX6" fmla="*/ 55903 w 886691"/>
              <a:gd name="connsiteY6" fmla="*/ 391686 h 391686"/>
              <a:gd name="connsiteX7" fmla="*/ 0 w 886691"/>
              <a:gd name="connsiteY7" fmla="*/ 335783 h 391686"/>
              <a:gd name="connsiteX8" fmla="*/ 0 w 886691"/>
              <a:gd name="connsiteY8" fmla="*/ 267592 h 391686"/>
              <a:gd name="connsiteX9" fmla="*/ 0 w 886691"/>
              <a:gd name="connsiteY9" fmla="*/ 112179 h 3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691" h="391686">
                <a:moveTo>
                  <a:pt x="0" y="0"/>
                </a:moveTo>
                <a:lnTo>
                  <a:pt x="886691" y="0"/>
                </a:lnTo>
                <a:lnTo>
                  <a:pt x="886691" y="112179"/>
                </a:lnTo>
                <a:lnTo>
                  <a:pt x="886691" y="267592"/>
                </a:lnTo>
                <a:lnTo>
                  <a:pt x="886691" y="335783"/>
                </a:lnTo>
                <a:cubicBezTo>
                  <a:pt x="886691" y="366657"/>
                  <a:pt x="861662" y="391686"/>
                  <a:pt x="830788" y="391686"/>
                </a:cubicBezTo>
                <a:lnTo>
                  <a:pt x="55903" y="391686"/>
                </a:lnTo>
                <a:cubicBezTo>
                  <a:pt x="25029" y="391686"/>
                  <a:pt x="0" y="366657"/>
                  <a:pt x="0" y="335783"/>
                </a:cubicBezTo>
                <a:lnTo>
                  <a:pt x="0" y="267592"/>
                </a:lnTo>
                <a:lnTo>
                  <a:pt x="0" y="11217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5625724" y="679716"/>
            <a:ext cx="997577" cy="2059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403D3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줄 설명</a:t>
            </a:r>
            <a:endParaRPr lang="ko-KR" altLang="en-US" sz="1200" dirty="0">
              <a:solidFill>
                <a:srgbClr val="403D3D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7350652" y="644753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3B38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요소</a:t>
            </a:r>
            <a:endParaRPr lang="ko-KR" altLang="en-US" sz="1200" dirty="0">
              <a:solidFill>
                <a:srgbClr val="3B383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8240285" y="646910"/>
            <a:ext cx="1351912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플레이 방향성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6450081" y="637514"/>
            <a:ext cx="1122243" cy="2481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타겟층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4" y="2157009"/>
            <a:ext cx="11068100" cy="3081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effectLst/>
      </a:spPr>
      <a:bodyPr vert="horz" lIns="91440" tIns="45720" rIns="91440" bIns="45720" rtlCol="0" anchor="b">
        <a:noAutofit/>
      </a:bodyPr>
      <a:lstStyle>
        <a:defPPr>
          <a:defRPr sz="1200" b="1" dirty="0">
            <a:latin typeface="G마켓 산스 Medium" panose="02000000000000000000" pitchFamily="50" charset="-127"/>
            <a:ea typeface="G마켓 산스 Medium" panose="02000000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0893AFA-BE32-49E8-B717-571DDA9C0857}">
  <we:reference id="wa200000113" version="1.0.0.0" store="ko-KR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1131</TotalTime>
  <Words>2175</Words>
  <Application>Microsoft Office PowerPoint</Application>
  <PresentationFormat>와이드스크린</PresentationFormat>
  <Paragraphs>947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학교안심 둥근미소 TTF B</vt:lpstr>
      <vt:lpstr>G마켓 산스 Bold</vt:lpstr>
      <vt:lpstr>Arial</vt:lpstr>
      <vt:lpstr>G마켓 산스 Light</vt:lpstr>
      <vt:lpstr>KoPubWorld돋움체 Bold</vt:lpstr>
      <vt:lpstr>G마켓 산스 Medium</vt:lpstr>
      <vt:lpstr>맑은 고딕</vt:lpstr>
      <vt:lpstr>공체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JK</dc:title>
  <dc:creator>KGA</dc:creator>
  <cp:lastModifiedBy>KGA</cp:lastModifiedBy>
  <cp:revision>98</cp:revision>
  <dcterms:created xsi:type="dcterms:W3CDTF">2025-01-06T00:58:50Z</dcterms:created>
  <dcterms:modified xsi:type="dcterms:W3CDTF">2025-01-10T01:00:18Z</dcterms:modified>
</cp:coreProperties>
</file>